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533" r:id="rId3"/>
    <p:sldId id="529" r:id="rId4"/>
    <p:sldId id="277" r:id="rId5"/>
    <p:sldId id="525" r:id="rId6"/>
    <p:sldId id="293" r:id="rId7"/>
    <p:sldId id="520" r:id="rId8"/>
    <p:sldId id="309" r:id="rId9"/>
    <p:sldId id="621" r:id="rId10"/>
    <p:sldId id="295" r:id="rId11"/>
    <p:sldId id="338" r:id="rId12"/>
    <p:sldId id="336" r:id="rId13"/>
    <p:sldId id="296" r:id="rId14"/>
    <p:sldId id="297" r:id="rId15"/>
    <p:sldId id="343" r:id="rId16"/>
    <p:sldId id="541" r:id="rId17"/>
    <p:sldId id="334" r:id="rId18"/>
    <p:sldId id="352" r:id="rId19"/>
    <p:sldId id="629" r:id="rId20"/>
    <p:sldId id="623" r:id="rId21"/>
    <p:sldId id="622" r:id="rId22"/>
    <p:sldId id="272" r:id="rId23"/>
    <p:sldId id="368" r:id="rId24"/>
    <p:sldId id="628" r:id="rId25"/>
    <p:sldId id="347" r:id="rId26"/>
    <p:sldId id="620" r:id="rId27"/>
    <p:sldId id="625" r:id="rId28"/>
    <p:sldId id="624" r:id="rId29"/>
    <p:sldId id="626" r:id="rId30"/>
    <p:sldId id="536" r:id="rId31"/>
    <p:sldId id="526" r:id="rId32"/>
    <p:sldId id="627" r:id="rId33"/>
    <p:sldId id="538" r:id="rId34"/>
    <p:sldId id="534" r:id="rId3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/>
    <p:restoredTop sz="93710"/>
  </p:normalViewPr>
  <p:slideViewPr>
    <p:cSldViewPr snapToGrid="0" snapToObjects="1">
      <p:cViewPr varScale="1">
        <p:scale>
          <a:sx n="102" d="100"/>
          <a:sy n="102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49DD3-FB66-1643-B074-FA0F0ED0F857}" type="datetimeFigureOut">
              <a:rPr lang="en-FR" smtClean="0"/>
              <a:t>1/27/25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C7FA7-D02A-534E-BE11-4BC9B985F6B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936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A2F353-667E-5345-9943-CEC303815C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8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CCD2-67DD-D849-B304-CEE5D8760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3F8E3-AADF-BF4A-AAC8-AA97D5E35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92C50-2007-AA4B-A801-B040D003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C490-5F16-0343-95B8-FF80E402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9D542-03F0-6746-9B53-83850916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9018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7DAB-07C1-BE4D-B22C-6E79694D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DFC6F-4E01-614C-A000-55A855556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5B48B-4A92-1F43-B4A6-72689A69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E4DE9-5718-1F4B-8502-CC1DBAFB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AD541-9D63-BB45-A7F4-7297F854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473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83653-A139-324A-8300-64DAB7398B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8EA6E-59A8-5448-9465-FE78D3868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B6C49-CE47-A641-B451-AD97210B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8F66-1C19-7A4B-AF78-57257E84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40ED-5A0B-8547-A914-26A9718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992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B83-2E79-9A4E-8ABC-05C9A35E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6347-E9C3-0E49-B9B6-4CAC10F8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D3E8-96B2-6743-86BB-E14FFBD6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5D0E-B9D4-004C-B370-248FCF6F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D593-B8F3-1F42-AC88-5ED670DF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9182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5EA3-6BE9-0C41-983E-303006D3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C85BF-E266-984E-B6E0-9108101D6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EF32-0960-E34D-BEA9-8A99BD10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BEF44-FBEF-4248-B908-F28A62FA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DDC3-9C79-1A4E-ABBC-729F38B3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2993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5E4E-3337-4D47-8856-1078B87A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F2F3-168D-E744-8B00-587A9B153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5E9DF-CD03-834D-B29C-6974207C9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EE6F8-FC3D-5942-9D56-D91EC664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7C614-72B8-E441-AB0E-DBA06174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6D76-1020-514B-AB53-71D0AF55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4392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4B87-29D1-8549-A894-A81E95D3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C4FA-5023-B141-AED4-F88C1D0A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6219E-E0E6-F949-B0E6-7F2BCBC7C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591BB-E42B-C645-A10B-10A6D4458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85919-75B5-6B4F-A29F-F344672E2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257BB-7A45-D643-8575-311A53C8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1BD05-5494-B84C-B6FA-37271B8E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D0F5A-F2B6-8E45-8643-12D61FF5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205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EABE-6061-2043-A20A-4EF1C509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2B57-B177-0143-A0CB-8863EA86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CF043-38D9-C047-9A9E-CFA6B593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D14F-80F5-894D-BA4E-AD4A3013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092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EDC6E-3497-4A47-B903-C5C95E7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91053-7747-2E42-BBF7-098A50BD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57FA-E29E-4447-9AA1-6171F80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3360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168E-A650-6344-87CE-FF95AEE8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5D76-54F6-3A4E-A335-59AB8675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F5BA6-36FE-C747-A0A0-CD3CEA924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DF558-A141-1142-A751-A13FFE2D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6CC9C-922C-744B-A245-D699FCC6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B157B-A9D1-F549-818C-B3F08A3F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17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1759-A6C2-7E44-AA00-83FB5A08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497EA-2EC3-3F4A-AF59-937CE2C7A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C5BD2-01DE-A64A-907D-7B2DA2CD0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64014-7B3C-6740-A7DD-7866C6EB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645F3-FA68-4E44-B75F-388E3F8B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0FFAA-D64D-7948-8D39-4EEF98D1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286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68947-2939-EC4B-B45E-1AF4CB3F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5D542-A355-CC49-9CD5-0431D2618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0815-4BF6-BD4F-A480-41266D925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452E-2897-FB47-85ED-51D7BB45F2AC}" type="datetimeFigureOut">
              <a:rPr lang="en-FR" smtClean="0"/>
              <a:t>1/27/25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886EB-870D-384B-B057-7BC2E7608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DA8E-CA6C-BC41-B96F-907282CF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606E-F047-9E43-8242-E0812478179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530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ECFA-4481-6045-B81F-2A80A934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517" y="2021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0" u="none" strike="noStrike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Антигенная </a:t>
            </a:r>
            <a:r>
              <a:rPr lang="ru-RU" b="0" u="none" strike="noStrike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эволюция респираторных вирусов и последствия вакцинации </a:t>
            </a:r>
            <a:br>
              <a:rPr lang="en-GB" sz="6000" dirty="0">
                <a:latin typeface="+mj-lt"/>
              </a:rPr>
            </a:br>
            <a:endParaRPr lang="en-FR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8C88028-0E3C-5241-817D-639FDA710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3337"/>
            <a:ext cx="9144000" cy="2705813"/>
          </a:xfrm>
        </p:spPr>
        <p:txBody>
          <a:bodyPr>
            <a:normAutofit/>
          </a:bodyPr>
          <a:lstStyle/>
          <a:p>
            <a:pPr algn="ctr"/>
            <a:endParaRPr lang="ru-RU" sz="3200" dirty="0"/>
          </a:p>
          <a:p>
            <a:pPr algn="ctr"/>
            <a:r>
              <a:rPr lang="ru-RU" dirty="0"/>
              <a:t>Игорь </a:t>
            </a:r>
            <a:r>
              <a:rPr lang="ru-RU" dirty="0" err="1"/>
              <a:t>Рузин</a:t>
            </a:r>
            <a:r>
              <a:rPr lang="ru-RU" dirty="0"/>
              <a:t>, </a:t>
            </a:r>
            <a:r>
              <a:rPr lang="ru-RU" dirty="0" err="1"/>
              <a:t>в.н.с</a:t>
            </a:r>
            <a:r>
              <a:rPr lang="ru-RU" dirty="0"/>
              <a:t>., доцент</a:t>
            </a:r>
            <a:endParaRPr lang="en-US" dirty="0"/>
          </a:p>
          <a:p>
            <a:pPr algn="ctr"/>
            <a:endParaRPr lang="ru-RU" dirty="0"/>
          </a:p>
          <a:p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8B73E-5121-7140-B2C9-6FC90E38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2" y="4856588"/>
            <a:ext cx="3517900" cy="124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80B3B-17A5-7842-BE3B-92B579A75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67" y="4452281"/>
            <a:ext cx="1818408" cy="16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168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/>
              <a:t>Нормализованная вероятность передачи вируса является функцией генетического расстояния между новым и старым вирусом</a:t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222626" y="1905000"/>
            <a:ext cx="15875" cy="3651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38501" y="5556250"/>
            <a:ext cx="5635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flipH="1">
            <a:off x="3019754" y="3001441"/>
            <a:ext cx="10191751" cy="7223125"/>
          </a:xfrm>
          <a:prstGeom prst="arc">
            <a:avLst>
              <a:gd name="adj1" fmla="val 16509334"/>
              <a:gd name="adj2" fmla="val 20832213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4416425" y="5286376"/>
            <a:ext cx="0" cy="269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46437" y="2898253"/>
            <a:ext cx="469106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3365499" y="3990977"/>
            <a:ext cx="0" cy="269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3382960" y="2761731"/>
            <a:ext cx="0" cy="269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6200000">
            <a:off x="1288014" y="3446949"/>
            <a:ext cx="27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Норм. вер. передачи</a:t>
            </a:r>
            <a:r>
              <a:rPr lang="en-US" dirty="0"/>
              <a:t>, </a:t>
            </a:r>
            <a:r>
              <a:rPr lang="en-US" i="1" dirty="0"/>
              <a:t>K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00437" y="5925582"/>
            <a:ext cx="353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Антигенное расстояние</a:t>
            </a:r>
            <a:r>
              <a:rPr lang="en-US" dirty="0"/>
              <a:t>, |</a:t>
            </a:r>
            <a:r>
              <a:rPr lang="en-US" i="1" dirty="0" err="1"/>
              <a:t>x</a:t>
            </a:r>
            <a:r>
              <a:rPr lang="en-US" i="1" baseline="-25000" dirty="0" err="1"/>
              <a:t>new</a:t>
            </a:r>
            <a:r>
              <a:rPr lang="en-US" i="1" dirty="0" err="1"/>
              <a:t>-x</a:t>
            </a:r>
            <a:r>
              <a:rPr lang="en-US" i="1" baseline="-25000" dirty="0" err="1"/>
              <a:t>old</a:t>
            </a:r>
            <a:r>
              <a:rPr lang="en-US" dirty="0"/>
              <a:t>|</a:t>
            </a:r>
            <a:endParaRPr lang="en-US" i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054601" y="4685268"/>
            <a:ext cx="459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Полу-расстояние перекрестного иммунитета</a:t>
            </a:r>
            <a:endParaRPr lang="en-US" i="1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572000" y="4991100"/>
            <a:ext cx="508000" cy="242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763206" y="3915847"/>
            <a:ext cx="48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74659" y="2713587"/>
            <a:ext cx="302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82598" y="2604518"/>
            <a:ext cx="180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Максимальный </a:t>
            </a:r>
            <a:endParaRPr lang="en-US" dirty="0"/>
          </a:p>
          <a:p>
            <a:r>
              <a:rPr lang="ru-RU" dirty="0"/>
              <a:t>шанс заражения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248023" y="4125914"/>
            <a:ext cx="1168403" cy="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416425" y="4125915"/>
            <a:ext cx="0" cy="14303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73282" y="1609854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K(x) = </a:t>
            </a:r>
            <a:r>
              <a:rPr lang="en-US" dirty="0"/>
              <a:t>|</a:t>
            </a:r>
            <a:r>
              <a:rPr lang="en-US" dirty="0">
                <a:solidFill>
                  <a:srgbClr val="0070C0"/>
                </a:solidFill>
              </a:rPr>
              <a:t>x|/(a +</a:t>
            </a:r>
            <a:r>
              <a:rPr lang="en-US" dirty="0"/>
              <a:t>|</a:t>
            </a:r>
            <a:r>
              <a:rPr lang="en-US" dirty="0">
                <a:solidFill>
                  <a:srgbClr val="0070C0"/>
                </a:solidFill>
              </a:rPr>
              <a:t>x</a:t>
            </a:r>
            <a:r>
              <a:rPr lang="en-US" dirty="0"/>
              <a:t>|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1836DB-0CD6-394D-BED9-823642E16BF7}"/>
              </a:ext>
            </a:extLst>
          </p:cNvPr>
          <p:cNvSpPr txBox="1"/>
          <p:nvPr/>
        </p:nvSpPr>
        <p:spPr>
          <a:xfrm>
            <a:off x="5240596" y="1951859"/>
            <a:ext cx="21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K(x) = 1 - exp(-</a:t>
            </a:r>
            <a:r>
              <a:rPr lang="en-US" dirty="0"/>
              <a:t>|</a:t>
            </a:r>
            <a:r>
              <a:rPr lang="en-FR" dirty="0">
                <a:solidFill>
                  <a:srgbClr val="FF0000"/>
                </a:solidFill>
              </a:rPr>
              <a:t>x</a:t>
            </a:r>
            <a:r>
              <a:rPr lang="en-US" dirty="0"/>
              <a:t>|</a:t>
            </a:r>
            <a:r>
              <a:rPr lang="en-FR" dirty="0">
                <a:solidFill>
                  <a:srgbClr val="FF0000"/>
                </a:solidFill>
              </a:rPr>
              <a:t>/a)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845FAB9-3364-4E46-A1B8-9222645366AE}"/>
              </a:ext>
            </a:extLst>
          </p:cNvPr>
          <p:cNvSpPr/>
          <p:nvPr/>
        </p:nvSpPr>
        <p:spPr>
          <a:xfrm>
            <a:off x="3256547" y="2927684"/>
            <a:ext cx="3039979" cy="2590800"/>
          </a:xfrm>
          <a:custGeom>
            <a:avLst/>
            <a:gdLst>
              <a:gd name="connsiteX0" fmla="*/ 0 w 3039979"/>
              <a:gd name="connsiteY0" fmla="*/ 2590800 h 2590800"/>
              <a:gd name="connsiteX1" fmla="*/ 360948 w 3039979"/>
              <a:gd name="connsiteY1" fmla="*/ 1965158 h 2590800"/>
              <a:gd name="connsiteX2" fmla="*/ 898358 w 3039979"/>
              <a:gd name="connsiteY2" fmla="*/ 1283369 h 2590800"/>
              <a:gd name="connsiteX3" fmla="*/ 1524000 w 3039979"/>
              <a:gd name="connsiteY3" fmla="*/ 737937 h 2590800"/>
              <a:gd name="connsiteX4" fmla="*/ 2294021 w 3039979"/>
              <a:gd name="connsiteY4" fmla="*/ 296779 h 2590800"/>
              <a:gd name="connsiteX5" fmla="*/ 3039979 w 3039979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9979" h="2590800">
                <a:moveTo>
                  <a:pt x="0" y="2590800"/>
                </a:moveTo>
                <a:cubicBezTo>
                  <a:pt x="105611" y="2386931"/>
                  <a:pt x="211222" y="2183063"/>
                  <a:pt x="360948" y="1965158"/>
                </a:cubicBezTo>
                <a:cubicBezTo>
                  <a:pt x="510674" y="1747253"/>
                  <a:pt x="704516" y="1487906"/>
                  <a:pt x="898358" y="1283369"/>
                </a:cubicBezTo>
                <a:cubicBezTo>
                  <a:pt x="1092200" y="1078832"/>
                  <a:pt x="1291390" y="902369"/>
                  <a:pt x="1524000" y="737937"/>
                </a:cubicBezTo>
                <a:cubicBezTo>
                  <a:pt x="1756610" y="573505"/>
                  <a:pt x="2041358" y="419768"/>
                  <a:pt x="2294021" y="296779"/>
                </a:cubicBezTo>
                <a:cubicBezTo>
                  <a:pt x="2546684" y="173790"/>
                  <a:pt x="2793331" y="86895"/>
                  <a:pt x="3039979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499495-8432-134A-9C32-D9E21F3917CD}"/>
              </a:ext>
            </a:extLst>
          </p:cNvPr>
          <p:cNvSpPr txBox="1"/>
          <p:nvPr/>
        </p:nvSpPr>
        <p:spPr>
          <a:xfrm>
            <a:off x="4257174" y="5521286"/>
            <a:ext cx="318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9B61E-8278-EF44-948E-0EBE4FB90A49}"/>
              </a:ext>
            </a:extLst>
          </p:cNvPr>
          <p:cNvSpPr txBox="1"/>
          <p:nvPr/>
        </p:nvSpPr>
        <p:spPr>
          <a:xfrm>
            <a:off x="7506542" y="3874065"/>
            <a:ext cx="395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Заметьте: Условие </a:t>
            </a:r>
            <a:r>
              <a:rPr lang="en-US" dirty="0"/>
              <a:t>K(0)=0 </a:t>
            </a:r>
            <a:r>
              <a:rPr lang="ru-RU" dirty="0"/>
              <a:t>можно снять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577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934"/>
            <a:ext cx="10515600" cy="1325563"/>
          </a:xfrm>
        </p:spPr>
        <p:txBody>
          <a:bodyPr/>
          <a:lstStyle/>
          <a:p>
            <a:r>
              <a:rPr lang="ru-RU" dirty="0"/>
              <a:t>Модель типа «зараженные-выздоровевшие»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2011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Антигенная координата </a:t>
            </a:r>
            <a:r>
              <a:rPr lang="en-US" dirty="0">
                <a:solidFill>
                  <a:srgbClr val="C00000"/>
                </a:solidFill>
              </a:rPr>
              <a:t>x </a:t>
            </a:r>
            <a:r>
              <a:rPr lang="ru-RU" dirty="0">
                <a:solidFill>
                  <a:srgbClr val="C00000"/>
                </a:solidFill>
              </a:rPr>
              <a:t>вдоль ствола дерева</a:t>
            </a:r>
          </a:p>
          <a:p>
            <a:r>
              <a:rPr lang="ru-RU" dirty="0">
                <a:solidFill>
                  <a:srgbClr val="C00000"/>
                </a:solidFill>
              </a:rPr>
              <a:t>Плотность выздоровевших </a:t>
            </a:r>
            <a:r>
              <a:rPr lang="en-US" dirty="0">
                <a:solidFill>
                  <a:srgbClr val="C00000"/>
                </a:solidFill>
              </a:rPr>
              <a:t>r(x), </a:t>
            </a:r>
            <a:r>
              <a:rPr lang="ru-RU" dirty="0">
                <a:solidFill>
                  <a:srgbClr val="C00000"/>
                </a:solidFill>
              </a:rPr>
              <a:t>плотность зараженных 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(x)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K(x-y) </a:t>
            </a:r>
            <a:r>
              <a:rPr lang="ru-RU" dirty="0">
                <a:solidFill>
                  <a:srgbClr val="C00000"/>
                </a:solidFill>
              </a:rPr>
              <a:t>нормализованная скорость передачи</a:t>
            </a:r>
          </a:p>
          <a:p>
            <a:r>
              <a:rPr lang="ru-RU" dirty="0">
                <a:solidFill>
                  <a:srgbClr val="C00000"/>
                </a:solidFill>
              </a:rPr>
              <a:t>К(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ru-RU" dirty="0">
                <a:solidFill>
                  <a:srgbClr val="C00000"/>
                </a:solidFill>
              </a:rPr>
              <a:t>) &gt; 0, 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ru-RU" dirty="0">
                <a:solidFill>
                  <a:srgbClr val="C00000"/>
                </a:solidFill>
              </a:rPr>
              <a:t> &lt;0; К(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ru-RU" dirty="0">
                <a:solidFill>
                  <a:srgbClr val="C00000"/>
                </a:solidFill>
              </a:rPr>
              <a:t>) = 0, 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ru-RU" dirty="0">
                <a:solidFill>
                  <a:srgbClr val="C00000"/>
                </a:solidFill>
              </a:rPr>
              <a:t> &gt; 0</a:t>
            </a:r>
            <a:endParaRPr lang="en-US" dirty="0"/>
          </a:p>
        </p:txBody>
      </p:sp>
      <p:pic>
        <p:nvPicPr>
          <p:cNvPr id="5" name="Picture 4" descr="eq1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40" y="5498267"/>
            <a:ext cx="3477460" cy="781755"/>
          </a:xfrm>
          <a:prstGeom prst="rect">
            <a:avLst/>
          </a:prstGeom>
        </p:spPr>
      </p:pic>
      <p:pic>
        <p:nvPicPr>
          <p:cNvPr id="6" name="Picture 5" descr="eq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319750"/>
            <a:ext cx="4956286" cy="21539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09086" y="3319749"/>
            <a:ext cx="2912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R</a:t>
            </a:r>
            <a:r>
              <a:rPr lang="en-US" baseline="-25000" dirty="0">
                <a:solidFill>
                  <a:srgbClr val="C00000"/>
                </a:solidFill>
              </a:rPr>
              <a:t>0 </a:t>
            </a:r>
            <a:r>
              <a:rPr lang="ru-RU" dirty="0">
                <a:solidFill>
                  <a:srgbClr val="C00000"/>
                </a:solidFill>
              </a:rPr>
              <a:t>это базовый коэффициент воспроизводства в наивной популяции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33131" y="2865394"/>
            <a:ext cx="126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заражение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0437" y="2852845"/>
            <a:ext cx="1741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выздоровление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01287" y="486551"/>
            <a:ext cx="2620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Lin et al 2003</a:t>
            </a:r>
          </a:p>
          <a:p>
            <a:r>
              <a:rPr lang="en-US" dirty="0">
                <a:solidFill>
                  <a:srgbClr val="0000FF"/>
                </a:solidFill>
              </a:rPr>
              <a:t>Rouzine &amp; </a:t>
            </a:r>
            <a:r>
              <a:rPr lang="en-US" dirty="0" err="1">
                <a:solidFill>
                  <a:srgbClr val="0000FF"/>
                </a:solidFill>
              </a:rPr>
              <a:t>Rozhnova</a:t>
            </a:r>
            <a:r>
              <a:rPr lang="en-US" dirty="0">
                <a:solidFill>
                  <a:srgbClr val="0000FF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12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321"/>
            <a:ext cx="10515600" cy="1325563"/>
          </a:xfrm>
        </p:spPr>
        <p:txBody>
          <a:bodyPr/>
          <a:lstStyle/>
          <a:p>
            <a:r>
              <a:rPr lang="en-US" dirty="0"/>
              <a:t>Traveling wave solution of the two equations</a:t>
            </a:r>
          </a:p>
        </p:txBody>
      </p:sp>
      <p:pic>
        <p:nvPicPr>
          <p:cNvPr id="8" name="Picture 7" descr="eq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5" y="4196883"/>
            <a:ext cx="5170356" cy="1775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0F207-5527-F040-BF74-9C686CAD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50" y="2695027"/>
            <a:ext cx="1409700" cy="546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A2926-E342-F04E-A0FA-8129B8843118}"/>
              </a:ext>
            </a:extLst>
          </p:cNvPr>
          <p:cNvSpPr txBox="1"/>
          <p:nvPr/>
        </p:nvSpPr>
        <p:spPr>
          <a:xfrm>
            <a:off x="3087368" y="2772897"/>
            <a:ext cx="776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- </a:t>
            </a:r>
            <a:r>
              <a:rPr lang="ru-RU" sz="1800" dirty="0">
                <a:solidFill>
                  <a:srgbClr val="C00000"/>
                </a:solidFill>
              </a:rPr>
              <a:t>относительная координата антигена в движущейся системе отсчета</a:t>
            </a:r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EB1A5-CBCF-B744-B7A8-6F7CE4DF70F6}"/>
              </a:ext>
            </a:extLst>
          </p:cNvPr>
          <p:cNvSpPr txBox="1"/>
          <p:nvPr/>
        </p:nvSpPr>
        <p:spPr>
          <a:xfrm>
            <a:off x="3087369" y="3429000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- </a:t>
            </a:r>
            <a:r>
              <a:rPr lang="ru-RU" sz="1800" dirty="0">
                <a:solidFill>
                  <a:srgbClr val="C00000"/>
                </a:solidFill>
              </a:rPr>
              <a:t>средняя частота замещений (скорость волны)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40ED03-1677-9E42-B0FD-37C59974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50" y="1645923"/>
            <a:ext cx="21082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F93989-64EF-B84C-BBF0-A88A375F8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50" y="2205056"/>
            <a:ext cx="2197100" cy="406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079336-DBC7-C94A-BB39-58EB5AA30CEB}"/>
              </a:ext>
            </a:extLst>
          </p:cNvPr>
          <p:cNvSpPr txBox="1"/>
          <p:nvPr/>
        </p:nvSpPr>
        <p:spPr>
          <a:xfrm>
            <a:off x="3087368" y="1704073"/>
            <a:ext cx="767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- </a:t>
            </a:r>
            <a:r>
              <a:rPr lang="ru-RU" sz="1800" dirty="0">
                <a:solidFill>
                  <a:srgbClr val="C00000"/>
                </a:solidFill>
              </a:rPr>
              <a:t>плотность инфицированных по антигенной координате</a:t>
            </a:r>
            <a:endParaRPr lang="en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FDF7A-F6E1-AF4C-A6B5-0214E1810917}"/>
              </a:ext>
            </a:extLst>
          </p:cNvPr>
          <p:cNvSpPr txBox="1"/>
          <p:nvPr/>
        </p:nvSpPr>
        <p:spPr>
          <a:xfrm>
            <a:off x="3087369" y="2205056"/>
            <a:ext cx="7272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- </a:t>
            </a:r>
            <a:r>
              <a:rPr lang="ru-RU" sz="1800" dirty="0">
                <a:solidFill>
                  <a:srgbClr val="C00000"/>
                </a:solidFill>
              </a:rPr>
              <a:t>плотность выздоровевших по антигенной координате</a:t>
            </a:r>
            <a:endParaRPr lang="en-F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E06F73-D7D4-DA40-888A-63B4B5A33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972" y="3388338"/>
            <a:ext cx="381000" cy="44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0E0847-2902-8644-A98D-823E3B98B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48" y="4145124"/>
            <a:ext cx="1955800" cy="609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D756B-3A97-194A-8F75-016B192842B7}"/>
              </a:ext>
            </a:extLst>
          </p:cNvPr>
          <p:cNvSpPr txBox="1"/>
          <p:nvPr/>
        </p:nvSpPr>
        <p:spPr>
          <a:xfrm>
            <a:off x="3087369" y="4222584"/>
            <a:ext cx="30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- </a:t>
            </a:r>
            <a:r>
              <a:rPr lang="en-FR" dirty="0">
                <a:solidFill>
                  <a:srgbClr val="C00000"/>
                </a:solidFill>
                <a:latin typeface="Symbol" pitchFamily="2" charset="2"/>
              </a:rPr>
              <a:t>d</a:t>
            </a:r>
            <a:r>
              <a:rPr lang="en-FR" dirty="0">
                <a:solidFill>
                  <a:srgbClr val="C00000"/>
                </a:solidFill>
              </a:rPr>
              <a:t>(u</a:t>
            </a:r>
            <a:r>
              <a:rPr lang="en-FR">
                <a:solidFill>
                  <a:srgbClr val="C00000"/>
                </a:solidFill>
              </a:rPr>
              <a:t>) </a:t>
            </a:r>
            <a:r>
              <a:rPr lang="ru-RU" dirty="0">
                <a:solidFill>
                  <a:srgbClr val="C00000"/>
                </a:solidFill>
              </a:rPr>
              <a:t>Дельта-функция Дирака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E854389-D5EA-1C46-8A71-4F5511F86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807" y="6117112"/>
            <a:ext cx="1701800" cy="50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874717-DB9F-6A45-9C84-7651D3D83E53}"/>
              </a:ext>
            </a:extLst>
          </p:cNvPr>
          <p:cNvSpPr txBox="1"/>
          <p:nvPr/>
        </p:nvSpPr>
        <p:spPr>
          <a:xfrm>
            <a:off x="7833606" y="5029687"/>
            <a:ext cx="260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общая доля зараженных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201704-4EAC-894C-A627-5670169BA38A}"/>
              </a:ext>
            </a:extLst>
          </p:cNvPr>
          <p:cNvSpPr txBox="1"/>
          <p:nvPr/>
        </p:nvSpPr>
        <p:spPr>
          <a:xfrm>
            <a:off x="3054607" y="6186446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дает</a:t>
            </a:r>
            <a:r>
              <a:rPr lang="en-FR">
                <a:solidFill>
                  <a:srgbClr val="C00000"/>
                </a:solidFill>
              </a:rPr>
              <a:t> </a:t>
            </a:r>
            <a:r>
              <a:rPr lang="en-FR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310F0-F1B5-3747-B8BF-AE0796D67B18}"/>
              </a:ext>
            </a:extLst>
          </p:cNvPr>
          <p:cNvSpPr txBox="1"/>
          <p:nvPr/>
        </p:nvSpPr>
        <p:spPr>
          <a:xfrm>
            <a:off x="6337743" y="3814951"/>
            <a:ext cx="4117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432FF"/>
                </a:solidFill>
              </a:rPr>
              <a:t>Подставляя в уравнения</a:t>
            </a:r>
          </a:p>
          <a:p>
            <a:r>
              <a:rPr lang="ru-RU" dirty="0">
                <a:solidFill>
                  <a:srgbClr val="0432FF"/>
                </a:solidFill>
              </a:rPr>
              <a:t>и пренебрегая мутационным термином</a:t>
            </a:r>
            <a:endParaRPr lang="en-FR" dirty="0">
              <a:solidFill>
                <a:srgbClr val="0432FF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E4E89-E3D9-3C41-989B-4841F1408D9A}"/>
              </a:ext>
            </a:extLst>
          </p:cNvPr>
          <p:cNvCxnSpPr/>
          <p:nvPr/>
        </p:nvCxnSpPr>
        <p:spPr>
          <a:xfrm>
            <a:off x="10507477" y="3796656"/>
            <a:ext cx="0" cy="65326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9658A47-76A5-1043-B12E-CDB6C6120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6578" y="5599757"/>
            <a:ext cx="3845459" cy="8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2" y="210528"/>
            <a:ext cx="9729720" cy="1325563"/>
          </a:xfrm>
        </p:spPr>
        <p:txBody>
          <a:bodyPr/>
          <a:lstStyle/>
          <a:p>
            <a:r>
              <a:rPr lang="ru-RU" dirty="0"/>
              <a:t>Анализ и моделирование согласуются</a:t>
            </a:r>
            <a:endParaRPr lang="en-US" dirty="0"/>
          </a:p>
        </p:txBody>
      </p:sp>
      <p:pic>
        <p:nvPicPr>
          <p:cNvPr id="7" name="Content Placeholder 6" descr="Fig 1a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2230943"/>
            <a:ext cx="5092700" cy="3492500"/>
          </a:xfrm>
        </p:spPr>
      </p:pic>
      <p:pic>
        <p:nvPicPr>
          <p:cNvPr id="11" name="Picture 10" descr="par1 fig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50" y="2889935"/>
            <a:ext cx="1857322" cy="403766"/>
          </a:xfrm>
          <a:prstGeom prst="rect">
            <a:avLst/>
          </a:prstGeom>
        </p:spPr>
      </p:pic>
      <p:pic>
        <p:nvPicPr>
          <p:cNvPr id="12" name="Picture 11" descr="par2 fig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49" y="3357842"/>
            <a:ext cx="3087123" cy="474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08A08-AC89-3741-9851-28AC601B4A6A}"/>
              </a:ext>
            </a:extLst>
          </p:cNvPr>
          <p:cNvSpPr txBox="1"/>
          <p:nvPr/>
        </p:nvSpPr>
        <p:spPr>
          <a:xfrm rot="16200000">
            <a:off x="112131" y="3608445"/>
            <a:ext cx="38848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выздоровевшие </a:t>
            </a:r>
            <a:r>
              <a:rPr lang="en-US" dirty="0"/>
              <a:t>r(u), </a:t>
            </a:r>
            <a:r>
              <a:rPr lang="ru-RU" dirty="0"/>
              <a:t>зараженные </a:t>
            </a:r>
            <a:r>
              <a:rPr lang="en-US" dirty="0" err="1"/>
              <a:t>i</a:t>
            </a:r>
            <a:r>
              <a:rPr lang="en-US" dirty="0"/>
              <a:t>(u)</a:t>
            </a:r>
            <a:endParaRPr lang="en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4CB7-E57A-B445-B180-961663652680}"/>
              </a:ext>
            </a:extLst>
          </p:cNvPr>
          <p:cNvSpPr txBox="1"/>
          <p:nvPr/>
        </p:nvSpPr>
        <p:spPr>
          <a:xfrm>
            <a:off x="2426741" y="5502919"/>
            <a:ext cx="42314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Относительное антигенное расстояние</a:t>
            </a:r>
            <a:r>
              <a:rPr lang="en-US" dirty="0"/>
              <a:t>, </a:t>
            </a:r>
            <a:r>
              <a:rPr lang="en-US" i="1" dirty="0"/>
              <a:t>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D0C28-FCF0-4E43-B934-DF9092E24999}"/>
              </a:ext>
            </a:extLst>
          </p:cNvPr>
          <p:cNvSpPr txBox="1"/>
          <p:nvPr/>
        </p:nvSpPr>
        <p:spPr>
          <a:xfrm rot="5400000">
            <a:off x="5037668" y="3872929"/>
            <a:ext cx="3480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Норм.</a:t>
            </a:r>
            <a:r>
              <a:rPr lang="en-US" dirty="0"/>
              <a:t> </a:t>
            </a:r>
            <a:r>
              <a:rPr lang="ru-RU" dirty="0"/>
              <a:t>вероятность передачи </a:t>
            </a:r>
            <a:r>
              <a:rPr lang="en-US" dirty="0"/>
              <a:t>K(u)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6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Бегущая волна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02934" y="5114756"/>
            <a:ext cx="65870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8739EBA-D3FC-2F4E-9B79-8A231120C8B5}"/>
              </a:ext>
            </a:extLst>
          </p:cNvPr>
          <p:cNvGrpSpPr/>
          <p:nvPr/>
        </p:nvGrpSpPr>
        <p:grpSpPr>
          <a:xfrm>
            <a:off x="2341034" y="3487230"/>
            <a:ext cx="1782581" cy="1475198"/>
            <a:chOff x="2341034" y="3487230"/>
            <a:chExt cx="1782581" cy="1475198"/>
          </a:xfrm>
        </p:grpSpPr>
        <p:sp>
          <p:nvSpPr>
            <p:cNvPr id="6" name="Freeform 5"/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19401" y="34002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1801" y="35526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56466" y="5367724"/>
            <a:ext cx="478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Антигенное расстояние вдоль ствола дерева</a:t>
            </a:r>
            <a:r>
              <a:rPr lang="en-US" dirty="0"/>
              <a:t>, </a:t>
            </a:r>
            <a:r>
              <a:rPr lang="en-US" i="1" dirty="0"/>
              <a:t>x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3F22E2-A6A2-5443-B5F2-71D48CA5322F}"/>
              </a:ext>
            </a:extLst>
          </p:cNvPr>
          <p:cNvGrpSpPr/>
          <p:nvPr/>
        </p:nvGrpSpPr>
        <p:grpSpPr>
          <a:xfrm>
            <a:off x="2965277" y="3487230"/>
            <a:ext cx="1782581" cy="1475198"/>
            <a:chOff x="2341034" y="3487230"/>
            <a:chExt cx="1782581" cy="147519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899A7A9-31A8-4044-90B9-D8D7FB1E39EC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44C4CA2-DFF5-DE46-948B-8FA251869995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F3B1C0-DC21-914C-9784-F9E7B42389E0}"/>
              </a:ext>
            </a:extLst>
          </p:cNvPr>
          <p:cNvGrpSpPr/>
          <p:nvPr/>
        </p:nvGrpSpPr>
        <p:grpSpPr>
          <a:xfrm>
            <a:off x="3589520" y="3487230"/>
            <a:ext cx="1782581" cy="1475198"/>
            <a:chOff x="2341034" y="3487230"/>
            <a:chExt cx="1782581" cy="147519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1398926-CD4D-3748-AB59-96C97C46E6C5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549919-15BE-6642-8398-D0EC8A646997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CD1D89-94FC-9445-B39D-C4BB97593D40}"/>
              </a:ext>
            </a:extLst>
          </p:cNvPr>
          <p:cNvGrpSpPr/>
          <p:nvPr/>
        </p:nvGrpSpPr>
        <p:grpSpPr>
          <a:xfrm>
            <a:off x="4213763" y="3487230"/>
            <a:ext cx="1782581" cy="1475198"/>
            <a:chOff x="2341034" y="3487230"/>
            <a:chExt cx="1782581" cy="1475198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2A6F90-FD4A-F944-A4DF-1E1BD57853E5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08347AF-1551-F941-939B-5734B252AF72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039F7D-0850-124F-87A6-436CC843A7F0}"/>
              </a:ext>
            </a:extLst>
          </p:cNvPr>
          <p:cNvGrpSpPr/>
          <p:nvPr/>
        </p:nvGrpSpPr>
        <p:grpSpPr>
          <a:xfrm>
            <a:off x="4838006" y="3487230"/>
            <a:ext cx="1782581" cy="1475198"/>
            <a:chOff x="2341034" y="3487230"/>
            <a:chExt cx="1782581" cy="1475198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55D229E-8558-254C-9C29-A79CC55F4BB8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72A307-6E81-8A44-B51B-1CAD775F1F2C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637351-839D-C943-A0AA-C1934FDEDB27}"/>
              </a:ext>
            </a:extLst>
          </p:cNvPr>
          <p:cNvGrpSpPr/>
          <p:nvPr/>
        </p:nvGrpSpPr>
        <p:grpSpPr>
          <a:xfrm>
            <a:off x="5462249" y="3487230"/>
            <a:ext cx="1782581" cy="1475198"/>
            <a:chOff x="2341034" y="3487230"/>
            <a:chExt cx="1782581" cy="147519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6C9EC9-C887-2642-8F38-17A71258150B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56D06F3-7EE6-9B45-8E49-75C487000F43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A4321F4-84F3-DE4B-9AC0-0E0BD51CD0D2}"/>
              </a:ext>
            </a:extLst>
          </p:cNvPr>
          <p:cNvGrpSpPr/>
          <p:nvPr/>
        </p:nvGrpSpPr>
        <p:grpSpPr>
          <a:xfrm>
            <a:off x="6086492" y="3487230"/>
            <a:ext cx="1782581" cy="1475198"/>
            <a:chOff x="2341034" y="3487230"/>
            <a:chExt cx="1782581" cy="147519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76F240D-B546-6E46-9472-0FDBCC7E1C53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31B4F5-B6F2-AA4A-9660-BFC54D60754D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F6B4D5-490D-F745-B078-2C73FA345F4F}"/>
              </a:ext>
            </a:extLst>
          </p:cNvPr>
          <p:cNvGrpSpPr/>
          <p:nvPr/>
        </p:nvGrpSpPr>
        <p:grpSpPr>
          <a:xfrm>
            <a:off x="6710735" y="3487230"/>
            <a:ext cx="1782581" cy="1475198"/>
            <a:chOff x="2341034" y="3487230"/>
            <a:chExt cx="1782581" cy="1475198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ACE307F-26B7-594B-98AD-D3E7C796FA1C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D5A13F2-65D9-EF41-97E3-EC221D4E3947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5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785" y="399630"/>
            <a:ext cx="10515600" cy="1325563"/>
          </a:xfrm>
        </p:spPr>
        <p:txBody>
          <a:bodyPr/>
          <a:lstStyle/>
          <a:p>
            <a:r>
              <a:rPr lang="ru-RU" dirty="0"/>
              <a:t>Осталось найти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3056"/>
            <a:ext cx="10515600" cy="4351338"/>
          </a:xfrm>
        </p:spPr>
        <p:txBody>
          <a:bodyPr/>
          <a:lstStyle/>
          <a:p>
            <a:pPr lvl="1"/>
            <a:r>
              <a:rPr lang="ru-RU" dirty="0"/>
              <a:t>Частоту замещений </a:t>
            </a:r>
            <a:r>
              <a:rPr lang="en-US" dirty="0"/>
              <a:t>V</a:t>
            </a:r>
          </a:p>
          <a:p>
            <a:pPr lvl="1"/>
            <a:r>
              <a:rPr lang="ru-RU" dirty="0"/>
              <a:t>Плотность зараженных </a:t>
            </a:r>
            <a:r>
              <a:rPr lang="en-US" dirty="0" err="1"/>
              <a:t>i</a:t>
            </a:r>
            <a:r>
              <a:rPr lang="en-US" dirty="0"/>
              <a:t>(x)</a:t>
            </a:r>
          </a:p>
          <a:p>
            <a:pPr lvl="1"/>
            <a:r>
              <a:rPr lang="ru-RU" dirty="0"/>
              <a:t>Время до ближайшего предка </a:t>
            </a:r>
            <a:r>
              <a:rPr lang="en-US" dirty="0"/>
              <a:t>T</a:t>
            </a:r>
            <a:r>
              <a:rPr lang="en-US" baseline="-25000" dirty="0"/>
              <a:t>MRCA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07F2-7B11-BD4B-8A50-40A0A267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6369"/>
            <a:ext cx="10515600" cy="2852737"/>
          </a:xfrm>
        </p:spPr>
        <p:txBody>
          <a:bodyPr/>
          <a:lstStyle/>
          <a:p>
            <a:r>
              <a:rPr lang="en-US" dirty="0"/>
              <a:t>Adding the factor of mutation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606D3-D2AA-794E-A861-23D965B1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592" y="1843780"/>
            <a:ext cx="10515600" cy="158521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Замена одного нуклеотида, антигенная координата </a:t>
            </a:r>
            <a:r>
              <a:rPr lang="en-US" dirty="0">
                <a:solidFill>
                  <a:schemeClr val="tx1"/>
                </a:solidFill>
              </a:rPr>
              <a:t>x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®</a:t>
            </a:r>
            <a:r>
              <a:rPr lang="en-US" dirty="0">
                <a:solidFill>
                  <a:schemeClr val="tx1"/>
                </a:solidFill>
              </a:rPr>
              <a:t> x +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x </a:t>
            </a:r>
          </a:p>
          <a:p>
            <a:r>
              <a:rPr lang="ru-RU" dirty="0">
                <a:solidFill>
                  <a:schemeClr val="tx1"/>
                </a:solidFill>
                <a:latin typeface="Symbol" pitchFamily="2" charset="2"/>
              </a:rPr>
              <a:t>Эффект мутации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x &gt; 0 </a:t>
            </a:r>
            <a:r>
              <a:rPr lang="ru-RU" dirty="0">
                <a:solidFill>
                  <a:schemeClr val="tx1"/>
                </a:solidFill>
              </a:rPr>
              <a:t>варьируется в зависимости от сайта </a:t>
            </a:r>
            <a:r>
              <a:rPr lang="ru-RU" dirty="0" err="1">
                <a:solidFill>
                  <a:schemeClr val="tx1"/>
                </a:solidFill>
              </a:rPr>
              <a:t>эпитопа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mean(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x)=1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B171A-9AA7-F944-97FF-E14EB8C6CD52}"/>
              </a:ext>
            </a:extLst>
          </p:cNvPr>
          <p:cNvSpPr txBox="1"/>
          <p:nvPr/>
        </p:nvSpPr>
        <p:spPr>
          <a:xfrm>
            <a:off x="8044423" y="4354878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Примеры</a:t>
            </a:r>
            <a:r>
              <a:rPr lang="en-FR" sz="2000">
                <a:latin typeface="Symbol" pitchFamily="2" charset="2"/>
              </a:rPr>
              <a:t>: </a:t>
            </a:r>
            <a:r>
              <a:rPr lang="en-FR" sz="2000" dirty="0">
                <a:latin typeface="Symbol" pitchFamily="2" charset="2"/>
              </a:rPr>
              <a:t>b </a:t>
            </a:r>
            <a:r>
              <a:rPr lang="en-FR" sz="2000" dirty="0"/>
              <a:t>= 1, </a:t>
            </a:r>
            <a:r>
              <a:rPr lang="en-FR" sz="2000" dirty="0">
                <a:latin typeface="Symbol" pitchFamily="2" charset="2"/>
              </a:rPr>
              <a:t>b </a:t>
            </a:r>
            <a:r>
              <a:rPr lang="en-FR" sz="2000"/>
              <a:t>= 2</a:t>
            </a:r>
            <a:endParaRPr lang="en-FR" sz="2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9461D4-6060-E74D-A9BA-97B7A691DB54}"/>
              </a:ext>
            </a:extLst>
          </p:cNvPr>
          <p:cNvSpPr txBox="1">
            <a:spLocks/>
          </p:cNvSpPr>
          <p:nvPr/>
        </p:nvSpPr>
        <p:spPr>
          <a:xfrm>
            <a:off x="977592" y="3596766"/>
            <a:ext cx="10515600" cy="985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Пример плотности распределения </a:t>
            </a:r>
            <a:r>
              <a:rPr lang="en-US" dirty="0">
                <a:solidFill>
                  <a:schemeClr val="tx1"/>
                </a:solidFill>
                <a:latin typeface="Symbol" pitchFamily="2" charset="2"/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x </a:t>
            </a:r>
            <a:r>
              <a:rPr lang="ru-RU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AE2F1-058B-9C46-8D14-CDAE881D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92" y="4089445"/>
            <a:ext cx="5727700" cy="13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918" y="1473062"/>
            <a:ext cx="10861047" cy="480060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Фитнесс </a:t>
            </a:r>
            <a:r>
              <a:rPr lang="en-US" sz="2400" dirty="0"/>
              <a:t>w — </a:t>
            </a:r>
            <a:r>
              <a:rPr lang="ru-RU" sz="2400" dirty="0"/>
              <a:t>среднее количество вторичных инфекций от одного зараженного человека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Асимптотики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81199" y="87749"/>
            <a:ext cx="6477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tx1"/>
                </a:solidFill>
              </a:rPr>
              <a:t>Адаптивный ландшафт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9" name="Picture 8" descr="eq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27" y="4013327"/>
            <a:ext cx="4856746" cy="17242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8FE9F7-9A0E-9042-A7BD-824B74B41447}"/>
              </a:ext>
            </a:extLst>
          </p:cNvPr>
          <p:cNvSpPr/>
          <p:nvPr/>
        </p:nvSpPr>
        <p:spPr>
          <a:xfrm>
            <a:off x="2303227" y="3191877"/>
            <a:ext cx="10305868" cy="8893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— относительная генетическая координата в движущейся системе отсчета</a:t>
            </a:r>
            <a:endParaRPr lang="en-FR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1933A-E902-2B49-B30F-4B860ECB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9" y="3342040"/>
            <a:ext cx="1683576" cy="652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1CD21-7187-2145-A891-3487B679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286" y="1899952"/>
            <a:ext cx="6534149" cy="14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66" r="-25466"/>
          <a:stretch>
            <a:fillRect/>
          </a:stretch>
        </p:blipFill>
        <p:spPr>
          <a:xfrm>
            <a:off x="618584" y="1463775"/>
            <a:ext cx="6193886" cy="3185427"/>
          </a:xfrm>
        </p:spPr>
      </p:pic>
      <p:pic>
        <p:nvPicPr>
          <p:cNvPr id="6" name="Picture 5" descr="eq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51" y="2953864"/>
            <a:ext cx="2584865" cy="10038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28793" y="2156767"/>
            <a:ext cx="4702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Средний коэффициент отбора </a:t>
            </a:r>
          </a:p>
          <a:p>
            <a:r>
              <a:rPr lang="ru-RU" dirty="0"/>
              <a:t>(изменение приспособленности на мутацию)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8863" y="1806953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w = </a:t>
            </a:r>
            <a:r>
              <a:rPr lang="en-US" i="1" dirty="0">
                <a:solidFill>
                  <a:srgbClr val="0000FF"/>
                </a:solidFill>
                <a:latin typeface="Symbol" charset="2"/>
                <a:cs typeface="Symbol" charset="2"/>
              </a:rPr>
              <a:t>s</a:t>
            </a:r>
            <a:r>
              <a:rPr lang="en-US" i="1" dirty="0">
                <a:solidFill>
                  <a:srgbClr val="0000FF"/>
                </a:solidFill>
              </a:rPr>
              <a:t> u</a:t>
            </a:r>
          </a:p>
        </p:txBody>
      </p:sp>
      <p:pic>
        <p:nvPicPr>
          <p:cNvPr id="12" name="Picture 11" descr="fig1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16" y="4649201"/>
            <a:ext cx="4220784" cy="95150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92799" y="5482672"/>
            <a:ext cx="635994" cy="635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44422" y="5482672"/>
            <a:ext cx="635994" cy="635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44265" y="5482672"/>
            <a:ext cx="635994" cy="635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84534" y="6171743"/>
            <a:ext cx="25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Число воспроизводства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0000" y="6171743"/>
            <a:ext cx="21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Перекр</a:t>
            </a:r>
            <a:r>
              <a:rPr lang="ru-RU" dirty="0"/>
              <a:t>. иммунитет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93490" y="6171743"/>
            <a:ext cx="79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Отбор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E6D1744-AFD3-EF41-9018-0E1807A07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3489" y="277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tx1"/>
                </a:solidFill>
              </a:rPr>
              <a:t>Средний коэффициент отбора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A542-A776-444F-977F-EB11D01FA948}"/>
              </a:ext>
            </a:extLst>
          </p:cNvPr>
          <p:cNvSpPr txBox="1"/>
          <p:nvPr/>
        </p:nvSpPr>
        <p:spPr>
          <a:xfrm>
            <a:off x="6503532" y="14063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Антигенная мутация </a:t>
            </a:r>
            <a:r>
              <a:rPr lang="en-US" dirty="0"/>
              <a:t>x </a:t>
            </a:r>
            <a:r>
              <a:rPr lang="en-US" dirty="0">
                <a:latin typeface="Symbol" pitchFamily="2" charset="2"/>
              </a:rPr>
              <a:t>®</a:t>
            </a:r>
            <a:r>
              <a:rPr lang="en-US" dirty="0"/>
              <a:t> x +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x,  mean(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x) =1 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8EC7F-9FB9-7C41-980C-F42F6476CE9E}"/>
              </a:ext>
            </a:extLst>
          </p:cNvPr>
          <p:cNvSpPr txBox="1"/>
          <p:nvPr/>
        </p:nvSpPr>
        <p:spPr>
          <a:xfrm>
            <a:off x="7205218" y="4464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1</a:t>
            </a:r>
            <a:endParaRPr lang="en-FR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CE571-2F4F-A545-BA8A-6C8E2F553C41}"/>
              </a:ext>
            </a:extLst>
          </p:cNvPr>
          <p:cNvSpPr txBox="1"/>
          <p:nvPr/>
        </p:nvSpPr>
        <p:spPr>
          <a:xfrm>
            <a:off x="7824901" y="44645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0.5</a:t>
            </a:r>
            <a:endParaRPr lang="en-FR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EFEF1-8A07-F44A-ABF7-D9CC3B26D361}"/>
              </a:ext>
            </a:extLst>
          </p:cNvPr>
          <p:cNvSpPr txBox="1"/>
          <p:nvPr/>
        </p:nvSpPr>
        <p:spPr>
          <a:xfrm>
            <a:off x="9889044" y="4453684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K(x)=1-exp(-x/a)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A9FB6-788F-B042-ABC3-48F02004A22F}"/>
              </a:ext>
            </a:extLst>
          </p:cNvPr>
          <p:cNvSpPr txBox="1"/>
          <p:nvPr/>
        </p:nvSpPr>
        <p:spPr>
          <a:xfrm>
            <a:off x="9919197" y="49201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K(x) = x/(</a:t>
            </a:r>
            <a:r>
              <a:rPr lang="en-US" dirty="0" err="1"/>
              <a:t>a+x</a:t>
            </a:r>
            <a:r>
              <a:rPr lang="en-US" dirty="0"/>
              <a:t>),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9CC99-80B7-4A4B-9DDA-833C05F1C55C}"/>
              </a:ext>
            </a:extLst>
          </p:cNvPr>
          <p:cNvCxnSpPr>
            <a:endCxn id="9" idx="2"/>
          </p:cNvCxnSpPr>
          <p:nvPr/>
        </p:nvCxnSpPr>
        <p:spPr>
          <a:xfrm flipH="1" flipV="1">
            <a:off x="7384648" y="4799635"/>
            <a:ext cx="34724" cy="17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773620-C434-2846-ACC1-BB399597ABE9}"/>
              </a:ext>
            </a:extLst>
          </p:cNvPr>
          <p:cNvCxnSpPr>
            <a:cxnSpLocks/>
          </p:cNvCxnSpPr>
          <p:nvPr/>
        </p:nvCxnSpPr>
        <p:spPr>
          <a:xfrm flipV="1">
            <a:off x="7994248" y="4745128"/>
            <a:ext cx="68859" cy="8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A42AAB-76E6-704D-8399-5C8EE418DDBE}"/>
              </a:ext>
            </a:extLst>
          </p:cNvPr>
          <p:cNvSpPr txBox="1"/>
          <p:nvPr/>
        </p:nvSpPr>
        <p:spPr>
          <a:xfrm>
            <a:off x="1953647" y="4437997"/>
            <a:ext cx="42314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Относительное антигенное расстояние</a:t>
            </a:r>
            <a:r>
              <a:rPr lang="en-US" dirty="0"/>
              <a:t>, </a:t>
            </a:r>
            <a:r>
              <a:rPr lang="en-US" i="1" dirty="0"/>
              <a:t>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9BF264-5744-5C42-A99C-74F14DF6EF67}"/>
              </a:ext>
            </a:extLst>
          </p:cNvPr>
          <p:cNvSpPr txBox="1"/>
          <p:nvPr/>
        </p:nvSpPr>
        <p:spPr>
          <a:xfrm rot="16200000">
            <a:off x="-245486" y="2972730"/>
            <a:ext cx="39351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Относительная приспособленность</a:t>
            </a:r>
            <a:r>
              <a:rPr lang="en-US" dirty="0"/>
              <a:t>, </a:t>
            </a:r>
            <a:r>
              <a:rPr lang="en-US" i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92855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9" grpId="0"/>
      <p:bldP spid="21" grpId="0"/>
      <p:bldP spid="1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6830-C219-A64E-AE1D-DF77D581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6" y="198437"/>
            <a:ext cx="10515600" cy="1325563"/>
          </a:xfrm>
        </p:spPr>
        <p:txBody>
          <a:bodyPr/>
          <a:lstStyle/>
          <a:p>
            <a:r>
              <a:rPr lang="ru-RU" dirty="0"/>
              <a:t>Зависимость от формы </a:t>
            </a:r>
            <a:r>
              <a:rPr lang="en-FR"/>
              <a:t>K</a:t>
            </a:r>
            <a:r>
              <a:rPr lang="en-FR" dirty="0"/>
              <a:t>(x)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82D43-D9C2-234D-8EAC-9AF3B002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74" y="1524000"/>
            <a:ext cx="71120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8A1E3-4D76-8748-892B-1DC00BA02361}"/>
              </a:ext>
            </a:extLst>
          </p:cNvPr>
          <p:cNvSpPr txBox="1"/>
          <p:nvPr/>
        </p:nvSpPr>
        <p:spPr>
          <a:xfrm>
            <a:off x="9188174" y="226612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K(x) =x, </a:t>
            </a:r>
          </a:p>
        </p:txBody>
      </p:sp>
    </p:spTree>
    <p:extLst>
      <p:ext uri="{BB962C8B-B14F-4D97-AF65-F5344CB8AC3E}">
        <p14:creationId xmlns:p14="http://schemas.microsoft.com/office/powerpoint/2010/main" val="348283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A7A92F-0C49-1A4B-999D-A9F92B9E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64" y="3215072"/>
            <a:ext cx="8694824" cy="3374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749C1A-745E-524F-AAB9-6EA038E1B88C}"/>
              </a:ext>
            </a:extLst>
          </p:cNvPr>
          <p:cNvSpPr txBox="1"/>
          <p:nvPr/>
        </p:nvSpPr>
        <p:spPr>
          <a:xfrm>
            <a:off x="987964" y="612580"/>
            <a:ext cx="1009650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</a:rPr>
              <a:t>Rouzine</a:t>
            </a:r>
            <a:r>
              <a:rPr lang="en-US" sz="2000" dirty="0">
                <a:latin typeface="Times New Roman" panose="02020603050405020304" pitchFamily="18" charset="0"/>
              </a:rPr>
              <a:t> &amp; </a:t>
            </a:r>
            <a:r>
              <a:rPr lang="en-GB" sz="2000" dirty="0" err="1">
                <a:latin typeface="Times New Roman" panose="02020603050405020304" pitchFamily="18" charset="0"/>
              </a:rPr>
              <a:t>Rozhnova</a:t>
            </a:r>
            <a:r>
              <a:rPr lang="en-GB" sz="2000" dirty="0">
                <a:latin typeface="Times New Roman" panose="02020603050405020304" pitchFamily="18" charset="0"/>
              </a:rPr>
              <a:t> (20</a:t>
            </a:r>
            <a:r>
              <a:rPr lang="ru-RU" sz="2000" dirty="0">
                <a:latin typeface="Times New Roman" panose="02020603050405020304" pitchFamily="18" charset="0"/>
              </a:rPr>
              <a:t>23</a:t>
            </a:r>
            <a:r>
              <a:rPr lang="en-GB" sz="2000" dirty="0">
                <a:latin typeface="Times New Roman" panose="02020603050405020304" pitchFamily="18" charset="0"/>
              </a:rPr>
              <a:t>) 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Evolutionary implications of SARS-CoV-2 vaccination for the future design of vaccine strategies</a:t>
            </a:r>
            <a:r>
              <a:rPr lang="en-F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</a:rPr>
              <a:t>[perspective]. </a:t>
            </a:r>
            <a:r>
              <a:rPr lang="en-GB" sz="2000" i="1" dirty="0">
                <a:latin typeface="Times New Roman" panose="02020603050405020304" pitchFamily="18" charset="0"/>
              </a:rPr>
              <a:t>Communications Medicine, </a:t>
            </a:r>
            <a:r>
              <a:rPr lang="en-GB" sz="2000" dirty="0">
                <a:latin typeface="Times New Roman" panose="02020603050405020304" pitchFamily="18" charset="0"/>
              </a:rPr>
              <a:t>in print </a:t>
            </a:r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C9199-4320-7F41-B182-3ED161C31868}"/>
              </a:ext>
            </a:extLst>
          </p:cNvPr>
          <p:cNvSpPr txBox="1"/>
          <p:nvPr/>
        </p:nvSpPr>
        <p:spPr>
          <a:xfrm>
            <a:off x="987964" y="2193935"/>
            <a:ext cx="4977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Rouzine &amp; </a:t>
            </a:r>
            <a:r>
              <a:rPr lang="en-US" sz="2000" dirty="0" err="1">
                <a:latin typeface="Times New Roman" panose="02020603050405020304" pitchFamily="18" charset="0"/>
              </a:rPr>
              <a:t>Rozhnova</a:t>
            </a:r>
            <a:r>
              <a:rPr lang="en-US" sz="2000" dirty="0">
                <a:latin typeface="Times New Roman" panose="02020603050405020304" pitchFamily="18" charset="0"/>
              </a:rPr>
              <a:t> (2018) </a:t>
            </a:r>
            <a:r>
              <a:rPr lang="en-US" sz="2000" i="1" dirty="0">
                <a:latin typeface="Times New Roman" panose="02020603050405020304" pitchFamily="18" charset="0"/>
              </a:rPr>
              <a:t>PLOS Pathogens</a:t>
            </a:r>
          </a:p>
        </p:txBody>
      </p:sp>
    </p:spTree>
    <p:extLst>
      <p:ext uri="{BB962C8B-B14F-4D97-AF65-F5344CB8AC3E}">
        <p14:creationId xmlns:p14="http://schemas.microsoft.com/office/powerpoint/2010/main" val="1267965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E363-CC96-5D4E-8A22-6DCCD82E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Вывод 1: иммунная память населения создает эффективный коэффициент отбора</a:t>
            </a:r>
            <a:endParaRPr lang="en-FR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765C1-8E62-5E4E-8A4C-31E6BEB5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20" y="2158036"/>
            <a:ext cx="3234880" cy="1031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01382-3E2C-074E-8253-7CF80032569A}"/>
              </a:ext>
            </a:extLst>
          </p:cNvPr>
          <p:cNvSpPr txBox="1"/>
          <p:nvPr/>
        </p:nvSpPr>
        <p:spPr>
          <a:xfrm>
            <a:off x="2637047" y="42296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Yan, L., </a:t>
            </a:r>
            <a:r>
              <a:rPr lang="en-US" sz="1800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Neher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A. &amp; </a:t>
            </a:r>
            <a:r>
              <a:rPr lang="en-US" sz="1800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Shraiman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B. I. Phylodynamic theory of persistence, extinction and speciation of rapidly adapting pathogens. </a:t>
            </a:r>
            <a:r>
              <a:rPr lang="en-US" sz="1800" i="1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Elife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doi:10.7554/eLife.44205 (2019)</a:t>
            </a:r>
            <a:r>
              <a:rPr lang="en-FR" dirty="0">
                <a:solidFill>
                  <a:srgbClr val="0432FF"/>
                </a:solidFill>
                <a:effectLst/>
              </a:rPr>
              <a:t> </a:t>
            </a:r>
            <a:endParaRPr lang="en-FR" dirty="0">
              <a:solidFill>
                <a:srgbClr val="0432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AD044-16A0-2440-9068-50E355D9D33A}"/>
              </a:ext>
            </a:extLst>
          </p:cNvPr>
          <p:cNvSpPr txBox="1"/>
          <p:nvPr/>
        </p:nvSpPr>
        <p:spPr>
          <a:xfrm>
            <a:off x="2637047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Marchi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800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Lassig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Walczak, A. M. &amp; Mora, T. Antigenic waves of virus-immune coevolution. </a:t>
            </a:r>
            <a:r>
              <a:rPr lang="en-US" sz="1800" i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 Natl </a:t>
            </a:r>
            <a:r>
              <a:rPr lang="en-US" sz="1800" i="1" dirty="0" err="1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Acad</a:t>
            </a:r>
            <a:r>
              <a:rPr lang="en-US" sz="1800" i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Sci U S A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118</a:t>
            </a:r>
            <a:r>
              <a:rPr lang="en-US" sz="1800" dirty="0">
                <a:solidFill>
                  <a:srgbClr val="0432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doi:10.1073/pnas.2103398118 (2021).</a:t>
            </a:r>
            <a:r>
              <a:rPr lang="en-FR" dirty="0">
                <a:solidFill>
                  <a:srgbClr val="0432FF"/>
                </a:solidFill>
                <a:effectLst/>
              </a:rPr>
              <a:t> </a:t>
            </a:r>
            <a:endParaRPr lang="en-FR" dirty="0">
              <a:solidFill>
                <a:srgbClr val="0432FF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97429B-8CB5-EC4C-9F8C-0F26B389BF8D}"/>
              </a:ext>
            </a:extLst>
          </p:cNvPr>
          <p:cNvCxnSpPr>
            <a:cxnSpLocks/>
          </p:cNvCxnSpPr>
          <p:nvPr/>
        </p:nvCxnSpPr>
        <p:spPr>
          <a:xfrm flipH="1">
            <a:off x="5157158" y="1941818"/>
            <a:ext cx="938842" cy="4236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B59F95-D33F-A346-A46F-391FC5EAD812}"/>
              </a:ext>
            </a:extLst>
          </p:cNvPr>
          <p:cNvSpPr txBox="1"/>
          <p:nvPr/>
        </p:nvSpPr>
        <p:spPr>
          <a:xfrm>
            <a:off x="6096000" y="1704984"/>
            <a:ext cx="5647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C00000"/>
                </a:solidFill>
              </a:rPr>
              <a:t>зависит от формы перекрестного иммунитета</a:t>
            </a:r>
            <a:r>
              <a:rPr lang="en-FR" sz="2000">
                <a:solidFill>
                  <a:srgbClr val="C00000"/>
                </a:solidFill>
              </a:rPr>
              <a:t> </a:t>
            </a:r>
            <a:r>
              <a:rPr lang="en-FR" sz="2000" dirty="0">
                <a:solidFill>
                  <a:srgbClr val="C00000"/>
                </a:solidFill>
              </a:rPr>
              <a:t>K(x)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128F9-8A2B-7A4E-8AF9-FBCDE7C9797B}"/>
              </a:ext>
            </a:extLst>
          </p:cNvPr>
          <p:cNvSpPr txBox="1"/>
          <p:nvPr/>
        </p:nvSpPr>
        <p:spPr>
          <a:xfrm>
            <a:off x="838200" y="3335301"/>
            <a:ext cx="10760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Эта общая форма устойчива к грубым предположениям об иммунной памяти: </a:t>
            </a:r>
            <a:r>
              <a:rPr lang="en-FR" sz="2400"/>
              <a:t> </a:t>
            </a:r>
            <a:endParaRPr lang="en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4D727-42F8-2445-B02F-4079B07D049E}"/>
              </a:ext>
            </a:extLst>
          </p:cNvPr>
          <p:cNvSpPr txBox="1"/>
          <p:nvPr/>
        </p:nvSpPr>
        <p:spPr>
          <a:xfrm>
            <a:off x="7472262" y="241236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Rouzine &amp; </a:t>
            </a:r>
            <a:r>
              <a:rPr lang="en-US" dirty="0" err="1">
                <a:solidFill>
                  <a:srgbClr val="0000FF"/>
                </a:solidFill>
              </a:rPr>
              <a:t>Rozhnova</a:t>
            </a:r>
            <a:r>
              <a:rPr lang="en-US" dirty="0">
                <a:solidFill>
                  <a:srgbClr val="0000FF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56623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5C0403-549A-D145-9632-922F5ED0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27" y="1503255"/>
            <a:ext cx="9224075" cy="518854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268054-94AC-5F4C-9F05-97962504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78" y="29820"/>
            <a:ext cx="1066522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Однолокусные</a:t>
            </a:r>
            <a:r>
              <a:rPr lang="ru-RU" dirty="0"/>
              <a:t> и </a:t>
            </a:r>
            <a:r>
              <a:rPr lang="ru-RU" dirty="0" err="1"/>
              <a:t>многолокусны</a:t>
            </a:r>
            <a:r>
              <a:rPr lang="en-US" dirty="0"/>
              <a:t>e </a:t>
            </a:r>
            <a:r>
              <a:rPr lang="ru-RU" dirty="0"/>
              <a:t>эволюции</a:t>
            </a:r>
            <a:br>
              <a:rPr lang="ru-RU" dirty="0"/>
            </a:br>
            <a:r>
              <a:rPr lang="en-US" sz="3600" dirty="0"/>
              <a:t>déjà vu!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AF512-7D25-E24F-9EB8-1EAC6E1180C0}"/>
              </a:ext>
            </a:extLst>
          </p:cNvPr>
          <p:cNvSpPr txBox="1"/>
          <p:nvPr/>
        </p:nvSpPr>
        <p:spPr>
          <a:xfrm>
            <a:off x="4020671" y="2276504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N</a:t>
            </a:r>
            <a:r>
              <a:rPr lang="en-FR" baseline="-25000" dirty="0">
                <a:solidFill>
                  <a:srgbClr val="C00000"/>
                </a:solidFill>
              </a:rPr>
              <a:t>inf</a:t>
            </a:r>
            <a:r>
              <a:rPr lang="en-FR" dirty="0">
                <a:solidFill>
                  <a:srgbClr val="C00000"/>
                </a:solidFill>
              </a:rPr>
              <a:t> U</a:t>
            </a:r>
            <a:r>
              <a:rPr lang="en-FR" baseline="-25000" dirty="0">
                <a:solidFill>
                  <a:srgbClr val="C00000"/>
                </a:solidFill>
              </a:rPr>
              <a:t>b</a:t>
            </a:r>
            <a:r>
              <a:rPr lang="en-FR" dirty="0">
                <a:solidFill>
                  <a:srgbClr val="C00000"/>
                </a:solidFill>
              </a:rPr>
              <a:t> &lt;&lt;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6664B-2C6D-FD4A-A212-E57C8100D895}"/>
              </a:ext>
            </a:extLst>
          </p:cNvPr>
          <p:cNvSpPr txBox="1"/>
          <p:nvPr/>
        </p:nvSpPr>
        <p:spPr>
          <a:xfrm>
            <a:off x="8177512" y="2276504"/>
            <a:ext cx="194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N</a:t>
            </a:r>
            <a:r>
              <a:rPr lang="en-FR" baseline="-25000" dirty="0">
                <a:solidFill>
                  <a:srgbClr val="C00000"/>
                </a:solidFill>
              </a:rPr>
              <a:t>inf</a:t>
            </a:r>
            <a:r>
              <a:rPr lang="en-FR" dirty="0">
                <a:solidFill>
                  <a:srgbClr val="C00000"/>
                </a:solidFill>
              </a:rPr>
              <a:t> U</a:t>
            </a:r>
            <a:r>
              <a:rPr lang="en-FR" baseline="-25000" dirty="0">
                <a:solidFill>
                  <a:srgbClr val="C00000"/>
                </a:solidFill>
              </a:rPr>
              <a:t>b</a:t>
            </a:r>
            <a:r>
              <a:rPr lang="en-FR" dirty="0">
                <a:solidFill>
                  <a:srgbClr val="C00000"/>
                </a:solidFill>
              </a:rPr>
              <a:t> &gt;&gt; 1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9DA5AB-4E98-7F45-AC27-91F158D6AFE2}"/>
              </a:ext>
            </a:extLst>
          </p:cNvPr>
          <p:cNvSpPr/>
          <p:nvPr/>
        </p:nvSpPr>
        <p:spPr>
          <a:xfrm>
            <a:off x="1235430" y="3655204"/>
            <a:ext cx="8149870" cy="313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AF8E8-C4FB-C441-A0D8-0DAAD62FF11C}"/>
              </a:ext>
            </a:extLst>
          </p:cNvPr>
          <p:cNvSpPr txBox="1"/>
          <p:nvPr/>
        </p:nvSpPr>
        <p:spPr>
          <a:xfrm>
            <a:off x="9144451" y="3297786"/>
            <a:ext cx="29397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Нет рекомбинации</a:t>
            </a:r>
          </a:p>
          <a:p>
            <a:r>
              <a:rPr lang="ru-RU" dirty="0" err="1"/>
              <a:t>клональная</a:t>
            </a:r>
            <a:r>
              <a:rPr lang="ru-RU" dirty="0"/>
              <a:t> интерференция</a:t>
            </a:r>
            <a:endParaRPr lang="en-US" dirty="0"/>
          </a:p>
          <a:p>
            <a:endParaRPr lang="en-FR" dirty="0"/>
          </a:p>
          <a:p>
            <a:r>
              <a:rPr lang="en-FR" dirty="0">
                <a:solidFill>
                  <a:srgbClr val="0432FF"/>
                </a:solidFill>
              </a:rPr>
              <a:t>Rouzine et al 2003, 2008</a:t>
            </a:r>
          </a:p>
          <a:p>
            <a:r>
              <a:rPr lang="en-FR" dirty="0">
                <a:solidFill>
                  <a:srgbClr val="0432FF"/>
                </a:solidFill>
              </a:rPr>
              <a:t>Desai et al 2007</a:t>
            </a:r>
          </a:p>
          <a:p>
            <a:r>
              <a:rPr lang="en-FR" dirty="0">
                <a:solidFill>
                  <a:srgbClr val="0432FF"/>
                </a:solidFill>
              </a:rPr>
              <a:t>Good et al 2012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96B6B-CEAA-C546-9B91-2A945FAFFC42}"/>
              </a:ext>
            </a:extLst>
          </p:cNvPr>
          <p:cNvSpPr txBox="1"/>
          <p:nvPr/>
        </p:nvSpPr>
        <p:spPr>
          <a:xfrm>
            <a:off x="3717378" y="5207626"/>
            <a:ext cx="36376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Рекомбинация ускоряет эволюцию</a:t>
            </a:r>
            <a:endParaRPr lang="en-US" dirty="0"/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FR">
                <a:solidFill>
                  <a:srgbClr val="0432FF"/>
                </a:solidFill>
              </a:rPr>
              <a:t>Rouzine </a:t>
            </a:r>
            <a:r>
              <a:rPr lang="en-FR" dirty="0">
                <a:solidFill>
                  <a:srgbClr val="0432FF"/>
                </a:solidFill>
              </a:rPr>
              <a:t>&amp; Coffin 2005; 2007; 2010</a:t>
            </a:r>
          </a:p>
          <a:p>
            <a:r>
              <a:rPr lang="en-FR" dirty="0">
                <a:solidFill>
                  <a:srgbClr val="0432FF"/>
                </a:solidFill>
              </a:rPr>
              <a:t>Neher et al 2010; 2013</a:t>
            </a:r>
          </a:p>
          <a:p>
            <a:r>
              <a:rPr lang="en-FR" dirty="0">
                <a:solidFill>
                  <a:srgbClr val="0432FF"/>
                </a:solidFill>
              </a:rPr>
              <a:t>Weissman &amp; Hallatschek 2014</a:t>
            </a:r>
          </a:p>
          <a:p>
            <a:r>
              <a:rPr lang="en-FR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E132D5-1671-4D41-88AD-04D3C3DB7C2C}"/>
              </a:ext>
            </a:extLst>
          </p:cNvPr>
          <p:cNvSpPr/>
          <p:nvPr/>
        </p:nvSpPr>
        <p:spPr>
          <a:xfrm>
            <a:off x="714968" y="1378948"/>
            <a:ext cx="889544" cy="747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FF7AEA-136B-6D44-AAE4-A31D9D3EFC10}"/>
              </a:ext>
            </a:extLst>
          </p:cNvPr>
          <p:cNvSpPr/>
          <p:nvPr/>
        </p:nvSpPr>
        <p:spPr>
          <a:xfrm>
            <a:off x="5091437" y="1503255"/>
            <a:ext cx="889544" cy="747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76993F-1666-0F48-9EED-74531858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84" y="3419085"/>
            <a:ext cx="6519050" cy="1390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DED66-BC50-3F4B-BA03-5A151187CF9D}"/>
              </a:ext>
            </a:extLst>
          </p:cNvPr>
          <p:cNvSpPr txBox="1"/>
          <p:nvPr/>
        </p:nvSpPr>
        <p:spPr>
          <a:xfrm>
            <a:off x="1723495" y="1443630"/>
            <a:ext cx="3249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Одна мутация в </a:t>
            </a:r>
            <a:r>
              <a:rPr lang="ru-RU" dirty="0" err="1"/>
              <a:t>эпитопах</a:t>
            </a:r>
            <a:r>
              <a:rPr lang="ru-RU" dirty="0"/>
              <a:t>           </a:t>
            </a:r>
            <a:endParaRPr lang="en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B3D4B-E70D-D74D-9C7E-7975C667C789}"/>
              </a:ext>
            </a:extLst>
          </p:cNvPr>
          <p:cNvSpPr txBox="1"/>
          <p:nvPr/>
        </p:nvSpPr>
        <p:spPr>
          <a:xfrm>
            <a:off x="5680788" y="1439888"/>
            <a:ext cx="4483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Много мутаций в </a:t>
            </a:r>
            <a:r>
              <a:rPr lang="ru-RU" dirty="0" err="1"/>
              <a:t>эпитопах</a:t>
            </a:r>
            <a:r>
              <a:rPr lang="ru-RU" dirty="0"/>
              <a:t> одновременно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457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 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73" r="-39673"/>
          <a:stretch>
            <a:fillRect/>
          </a:stretch>
        </p:blipFill>
        <p:spPr>
          <a:xfrm>
            <a:off x="593208" y="2041062"/>
            <a:ext cx="8844733" cy="4548720"/>
          </a:xfrm>
        </p:spPr>
      </p:pic>
      <p:pic>
        <p:nvPicPr>
          <p:cNvPr id="7" name="Picture 6" descr="par fig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20" y="4917312"/>
            <a:ext cx="1373881" cy="3271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5588" y="1719731"/>
            <a:ext cx="471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Линии: Анализ. Символы: Моделирование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41881" y="2600679"/>
            <a:ext cx="4365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b=1</a:t>
            </a:r>
            <a:r>
              <a:rPr lang="ru-RU" dirty="0">
                <a:latin typeface="Symbol" charset="2"/>
                <a:cs typeface="Symbol" charset="2"/>
              </a:rPr>
              <a:t> : Экспоненциальное распределение</a:t>
            </a:r>
            <a:endParaRPr lang="en-US" dirty="0">
              <a:cs typeface="Symbol" charset="2"/>
            </a:endParaRPr>
          </a:p>
          <a:p>
            <a:endParaRPr lang="en-US" dirty="0">
              <a:cs typeface="Symbol" charset="2"/>
            </a:endParaRPr>
          </a:p>
          <a:p>
            <a:r>
              <a:rPr lang="en-US" dirty="0">
                <a:cs typeface="Symbol" charset="2"/>
              </a:rPr>
              <a:t> </a:t>
            </a:r>
            <a:endParaRPr lang="en-US" dirty="0">
              <a:latin typeface="Symbol" charset="2"/>
              <a:cs typeface="Symbol" charset="2"/>
            </a:endParaRPr>
          </a:p>
          <a:p>
            <a:r>
              <a:rPr lang="en-US" dirty="0">
                <a:latin typeface="Symbol" charset="2"/>
                <a:cs typeface="Symbol" charset="2"/>
              </a:rPr>
              <a:t> </a:t>
            </a:r>
          </a:p>
          <a:p>
            <a:r>
              <a:rPr lang="en-US" dirty="0">
                <a:latin typeface="Symbol" charset="2"/>
                <a:cs typeface="Symbol" charset="2"/>
              </a:rPr>
              <a:t>b=2: </a:t>
            </a:r>
            <a:r>
              <a:rPr lang="ru-RU" dirty="0">
                <a:cs typeface="Symbol" charset="2"/>
              </a:rPr>
              <a:t>Гауссово распределение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4272" y="1576588"/>
            <a:ext cx="329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Rouzine &amp; </a:t>
            </a:r>
            <a:r>
              <a:rPr lang="en-US" dirty="0" err="1">
                <a:solidFill>
                  <a:srgbClr val="0000FF"/>
                </a:solidFill>
              </a:rPr>
              <a:t>Rozhnova</a:t>
            </a:r>
            <a:r>
              <a:rPr lang="en-US" dirty="0">
                <a:solidFill>
                  <a:srgbClr val="0000FF"/>
                </a:solidFill>
              </a:rPr>
              <a:t> (2018)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69AA9D-AE29-1445-AFD1-D023D309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22" y="32924"/>
            <a:ext cx="10163355" cy="1325563"/>
          </a:xfrm>
        </p:spPr>
        <p:txBody>
          <a:bodyPr/>
          <a:lstStyle/>
          <a:p>
            <a:r>
              <a:rPr lang="ru-RU" dirty="0"/>
              <a:t>Анализ подтвержден моделированием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11E10-56C1-7140-8BF0-C933876DF065}"/>
              </a:ext>
            </a:extLst>
          </p:cNvPr>
          <p:cNvSpPr txBox="1"/>
          <p:nvPr/>
        </p:nvSpPr>
        <p:spPr>
          <a:xfrm rot="16200000">
            <a:off x="1373831" y="3727931"/>
            <a:ext cx="25964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/>
              <a:t>Частота замещений, </a:t>
            </a:r>
            <a:r>
              <a:rPr lang="en-US" sz="2000" dirty="0"/>
              <a:t>V</a:t>
            </a:r>
            <a:endParaRPr lang="en-F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B69C7-3797-EF42-B628-5212C3E4416D}"/>
              </a:ext>
            </a:extLst>
          </p:cNvPr>
          <p:cNvSpPr txBox="1"/>
          <p:nvPr/>
        </p:nvSpPr>
        <p:spPr>
          <a:xfrm>
            <a:off x="4288918" y="6376280"/>
            <a:ext cx="248792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/>
              <a:t>Размер популяции, </a:t>
            </a:r>
            <a:r>
              <a:rPr lang="en-US" sz="2000" dirty="0"/>
              <a:t>N</a:t>
            </a: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21916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6" y="437479"/>
            <a:ext cx="10893301" cy="132556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Среднее время до появления самого последнего общего предка для случайной пары вирусных геномов</a:t>
            </a:r>
            <a:endParaRPr lang="en-US" sz="4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54" y="2380325"/>
            <a:ext cx="3405108" cy="135123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201861" y="2507006"/>
            <a:ext cx="2822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Neher</a:t>
            </a:r>
            <a:r>
              <a:rPr lang="en-US" dirty="0">
                <a:solidFill>
                  <a:srgbClr val="0000FF"/>
                </a:solidFill>
              </a:rPr>
              <a:t> and </a:t>
            </a:r>
            <a:r>
              <a:rPr lang="en-US" dirty="0" err="1">
                <a:solidFill>
                  <a:srgbClr val="0000FF"/>
                </a:solidFill>
              </a:rPr>
              <a:t>Hallatschek</a:t>
            </a:r>
            <a:r>
              <a:rPr lang="en-US" dirty="0">
                <a:solidFill>
                  <a:srgbClr val="0000FF"/>
                </a:solidFill>
              </a:rPr>
              <a:t> 2013</a:t>
            </a:r>
            <a:endParaRPr lang="ru-RU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Desai et al 2012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81FBE8-17B5-7E46-969A-D030D904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8" y="4639833"/>
            <a:ext cx="4073080" cy="1299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032A65-37ED-2940-B8F8-2C3BEACF8849}"/>
              </a:ext>
            </a:extLst>
          </p:cNvPr>
          <p:cNvSpPr/>
          <p:nvPr/>
        </p:nvSpPr>
        <p:spPr>
          <a:xfrm>
            <a:off x="5183591" y="4892604"/>
            <a:ext cx="2036540" cy="79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E59F4B-CB40-314B-B7F7-7157A64E34D5}"/>
              </a:ext>
            </a:extLst>
          </p:cNvPr>
          <p:cNvCxnSpPr>
            <a:cxnSpLocks/>
          </p:cNvCxnSpPr>
          <p:nvPr/>
        </p:nvCxnSpPr>
        <p:spPr>
          <a:xfrm flipV="1">
            <a:off x="4080294" y="3442448"/>
            <a:ext cx="0" cy="11973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8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468B-1CEA-C142-8458-E1B2DCE1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Экспериментальное подтверждение №1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C1A7B-2B8A-664F-89C6-202B32E1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86" y="2064789"/>
            <a:ext cx="2887818" cy="990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9183B-4BB5-A442-BB66-4195A94DD780}"/>
              </a:ext>
            </a:extLst>
          </p:cNvPr>
          <p:cNvSpPr txBox="1"/>
          <p:nvPr/>
        </p:nvSpPr>
        <p:spPr>
          <a:xfrm>
            <a:off x="638354" y="3429000"/>
            <a:ext cx="10869283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Результат объясняет наблюдение, что </a:t>
            </a:r>
            <a:r>
              <a:rPr lang="en-FR" sz="2400" i="1"/>
              <a:t>T</a:t>
            </a:r>
            <a:r>
              <a:rPr lang="en-FR" sz="2400" baseline="-25000"/>
              <a:t>MRCA</a:t>
            </a:r>
            <a:r>
              <a:rPr lang="en-FR" sz="2400"/>
              <a:t> </a:t>
            </a:r>
            <a:r>
              <a:rPr lang="en-FR" sz="2400" dirty="0"/>
              <a:t>and</a:t>
            </a:r>
            <a:r>
              <a:rPr lang="en-FR" sz="2400" i="1" dirty="0"/>
              <a:t> </a:t>
            </a:r>
            <a:r>
              <a:rPr lang="en-FR" sz="2400" i="1"/>
              <a:t>V </a:t>
            </a:r>
            <a:r>
              <a:rPr lang="ru-RU" sz="2400" dirty="0"/>
              <a:t>по отдельности сильно различаются между штаммами, но произведение </a:t>
            </a:r>
            <a:r>
              <a:rPr lang="en-FR" sz="2400"/>
              <a:t>V T</a:t>
            </a:r>
            <a:r>
              <a:rPr lang="en-FR" sz="2400" baseline="-25000"/>
              <a:t>MRCA</a:t>
            </a:r>
            <a:r>
              <a:rPr lang="en-FR" sz="2400"/>
              <a:t> </a:t>
            </a:r>
            <a:r>
              <a:rPr lang="ru-RU" sz="2400" dirty="0"/>
              <a:t>не меняется.</a:t>
            </a:r>
            <a:endParaRPr lang="en-FR" sz="2400" dirty="0"/>
          </a:p>
          <a:p>
            <a:pPr>
              <a:lnSpc>
                <a:spcPct val="150000"/>
              </a:lnSpc>
            </a:pPr>
            <a:endParaRPr lang="en-FR" sz="2400" dirty="0"/>
          </a:p>
          <a:p>
            <a:pPr>
              <a:lnSpc>
                <a:spcPct val="150000"/>
              </a:lnSpc>
            </a:pPr>
            <a:r>
              <a:rPr lang="en-FR" sz="2400"/>
              <a:t>R</a:t>
            </a:r>
            <a:r>
              <a:rPr lang="en-FR" sz="2400" baseline="-25000"/>
              <a:t>0 </a:t>
            </a:r>
            <a:r>
              <a:rPr lang="ru-RU" sz="2400" dirty="0"/>
              <a:t>сильно варьируется в зависимости от штамма и местоположения, но </a:t>
            </a:r>
            <a:r>
              <a:rPr lang="en-FR" sz="2400">
                <a:latin typeface="Symbol" pitchFamily="2" charset="2"/>
              </a:rPr>
              <a:t>s</a:t>
            </a:r>
            <a:r>
              <a:rPr lang="en-FR" sz="2400" dirty="0">
                <a:latin typeface="Symbol" pitchFamily="2" charset="2"/>
              </a:rPr>
              <a:t>(</a:t>
            </a:r>
            <a:r>
              <a:rPr lang="en-FR" sz="2400" dirty="0"/>
              <a:t>R</a:t>
            </a:r>
            <a:r>
              <a:rPr lang="en-FR" sz="2400" baseline="-25000" dirty="0"/>
              <a:t>0</a:t>
            </a:r>
            <a:r>
              <a:rPr lang="en-FR" sz="2400"/>
              <a:t>) </a:t>
            </a:r>
            <a:r>
              <a:rPr lang="ru-RU" sz="2400" dirty="0"/>
              <a:t>сокращается</a:t>
            </a:r>
            <a:endParaRPr lang="en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68B0-2D61-2545-B2A4-8DF8FB12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34" y="1806739"/>
            <a:ext cx="4073080" cy="1299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8D5773-9BA0-9149-BAB5-DE4BE5B1D699}"/>
              </a:ext>
            </a:extLst>
          </p:cNvPr>
          <p:cNvSpPr/>
          <p:nvPr/>
        </p:nvSpPr>
        <p:spPr>
          <a:xfrm>
            <a:off x="8621827" y="2059510"/>
            <a:ext cx="2036540" cy="79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465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и примерка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7967" y="274638"/>
            <a:ext cx="267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Rouzine &amp; </a:t>
            </a:r>
            <a:r>
              <a:rPr lang="en-US" dirty="0" err="1">
                <a:solidFill>
                  <a:srgbClr val="0000FF"/>
                </a:solidFill>
              </a:rPr>
              <a:t>Rozhnova</a:t>
            </a:r>
            <a:r>
              <a:rPr lang="en-US" dirty="0">
                <a:solidFill>
                  <a:srgbClr val="0000FF"/>
                </a:solidFill>
              </a:rPr>
              <a:t>, 2018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D8A0E7-572C-514A-96EA-592089D4245F}"/>
              </a:ext>
            </a:extLst>
          </p:cNvPr>
          <p:cNvCxnSpPr/>
          <p:nvPr/>
        </p:nvCxnSpPr>
        <p:spPr>
          <a:xfrm>
            <a:off x="5633050" y="3743864"/>
            <a:ext cx="1345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329E56-71CE-8143-AEC1-1D575B9F5517}"/>
              </a:ext>
            </a:extLst>
          </p:cNvPr>
          <p:cNvSpPr txBox="1"/>
          <p:nvPr/>
        </p:nvSpPr>
        <p:spPr>
          <a:xfrm>
            <a:off x="5505081" y="3307064"/>
            <a:ext cx="194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подгоняя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and </a:t>
            </a:r>
            <a:r>
              <a:rPr lang="en-US" i="1" dirty="0" err="1">
                <a:solidFill>
                  <a:srgbClr val="0000FF"/>
                </a:solidFill>
              </a:rPr>
              <a:t>U</a:t>
            </a:r>
            <a:r>
              <a:rPr lang="en-US" baseline="-25000" dirty="0" err="1">
                <a:solidFill>
                  <a:srgbClr val="0000FF"/>
                </a:solidFill>
              </a:rPr>
              <a:t>b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D8D18-ADEE-4F4B-B400-D7129CF94A77}"/>
              </a:ext>
            </a:extLst>
          </p:cNvPr>
          <p:cNvSpPr txBox="1"/>
          <p:nvPr/>
        </p:nvSpPr>
        <p:spPr>
          <a:xfrm>
            <a:off x="7805407" y="3120611"/>
            <a:ext cx="1529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=  14 </a:t>
            </a:r>
          </a:p>
          <a:p>
            <a:r>
              <a:rPr lang="en-FR" sz="2400" dirty="0"/>
              <a:t>U</a:t>
            </a:r>
            <a:r>
              <a:rPr lang="en-FR" sz="2400" baseline="-25000" dirty="0"/>
              <a:t>b </a:t>
            </a:r>
            <a:r>
              <a:rPr lang="en-FR" sz="2400" dirty="0"/>
              <a:t>= 3 10</a:t>
            </a:r>
            <a:r>
              <a:rPr lang="en-FR" sz="2400" baseline="30000" dirty="0"/>
              <a:t>-4</a:t>
            </a:r>
            <a:r>
              <a:rPr lang="en-FR" sz="2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8EEF6-CB14-6D47-91F9-D98F52F90B7B}"/>
              </a:ext>
            </a:extLst>
          </p:cNvPr>
          <p:cNvSpPr txBox="1"/>
          <p:nvPr/>
        </p:nvSpPr>
        <p:spPr>
          <a:xfrm>
            <a:off x="7805407" y="4413193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штаммов</a:t>
            </a:r>
            <a:r>
              <a:rPr lang="en-FR"/>
              <a:t> H1N1 </a:t>
            </a:r>
            <a:r>
              <a:rPr lang="ru-RU" dirty="0"/>
              <a:t>и </a:t>
            </a:r>
            <a:r>
              <a:rPr lang="en-FR"/>
              <a:t>H2N3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694EA-A456-DA4A-94B8-72152C6C6868}"/>
              </a:ext>
            </a:extLst>
          </p:cNvPr>
          <p:cNvSpPr txBox="1"/>
          <p:nvPr/>
        </p:nvSpPr>
        <p:spPr>
          <a:xfrm>
            <a:off x="957563" y="1859339"/>
            <a:ext cx="49053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Входные параметры</a:t>
            </a:r>
            <a:r>
              <a:rPr lang="ru-RU" dirty="0"/>
              <a:t>:</a:t>
            </a:r>
          </a:p>
          <a:p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расстояние перекрестного иммунитета </a:t>
            </a:r>
            <a:r>
              <a:rPr lang="en-US" sz="1800" i="1" dirty="0">
                <a:solidFill>
                  <a:srgbClr val="0000FF"/>
                </a:solidFill>
              </a:rPr>
              <a:t>a</a:t>
            </a:r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вероятность мутации </a:t>
            </a:r>
            <a:r>
              <a:rPr lang="en-US" sz="1800" i="1" dirty="0" err="1">
                <a:solidFill>
                  <a:srgbClr val="0000FF"/>
                </a:solidFill>
              </a:rPr>
              <a:t>U</a:t>
            </a:r>
            <a:r>
              <a:rPr lang="en-US" sz="1800" baseline="-25000" dirty="0" err="1">
                <a:solidFill>
                  <a:srgbClr val="0000FF"/>
                </a:solidFill>
              </a:rPr>
              <a:t>b</a:t>
            </a:r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численность населения </a:t>
            </a:r>
            <a:r>
              <a:rPr lang="en-US" sz="1800" i="1" dirty="0">
                <a:solidFill>
                  <a:srgbClr val="0000FF"/>
                </a:solidFill>
              </a:rPr>
              <a:t>N</a:t>
            </a:r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базовый номер репродукции </a:t>
            </a:r>
            <a:r>
              <a:rPr lang="en-US" sz="1800" i="1" dirty="0">
                <a:solidFill>
                  <a:srgbClr val="0000FF"/>
                </a:solidFill>
              </a:rPr>
              <a:t>R</a:t>
            </a:r>
            <a:r>
              <a:rPr lang="en-US" sz="1800" baseline="-25000" dirty="0">
                <a:solidFill>
                  <a:srgbClr val="0000FF"/>
                </a:solidFill>
              </a:rPr>
              <a:t>0</a:t>
            </a:r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период передачи </a:t>
            </a:r>
            <a:r>
              <a:rPr lang="en-US" sz="1800" i="1" dirty="0" err="1">
                <a:solidFill>
                  <a:srgbClr val="0000FF"/>
                </a:solidFill>
              </a:rPr>
              <a:t>t</a:t>
            </a:r>
            <a:r>
              <a:rPr lang="en-US" sz="1800" i="1" baseline="-25000" dirty="0" err="1">
                <a:solidFill>
                  <a:srgbClr val="0000FF"/>
                </a:solidFill>
              </a:rPr>
              <a:t>trans</a:t>
            </a:r>
            <a:endParaRPr lang="en-RU" dirty="0"/>
          </a:p>
          <a:p>
            <a:endParaRPr lang="ru-RU" dirty="0"/>
          </a:p>
          <a:p>
            <a:r>
              <a:rPr lang="en-RU" dirty="0"/>
              <a:t>Прогнозиру</a:t>
            </a:r>
            <a:r>
              <a:rPr lang="ru-RU" dirty="0"/>
              <a:t>ю</a:t>
            </a:r>
            <a:r>
              <a:rPr lang="en-RU" dirty="0"/>
              <a:t>тся моделью</a:t>
            </a:r>
            <a:r>
              <a:rPr lang="ru-RU" dirty="0"/>
              <a:t>:</a:t>
            </a:r>
          </a:p>
          <a:p>
            <a:endParaRPr lang="en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00FF"/>
                </a:solidFill>
              </a:rPr>
              <a:t>T</a:t>
            </a:r>
            <a:r>
              <a:rPr lang="en-US" sz="1800" baseline="-25000" dirty="0">
                <a:solidFill>
                  <a:srgbClr val="0000FF"/>
                </a:solidFill>
              </a:rPr>
              <a:t>MRCA</a:t>
            </a:r>
            <a:endParaRPr lang="en-US" sz="1800" dirty="0">
              <a:solidFill>
                <a:srgbClr val="0000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RU" dirty="0"/>
              <a:t>коэффициент замещения </a:t>
            </a:r>
            <a:r>
              <a:rPr lang="en-US" i="1" dirty="0">
                <a:solidFill>
                  <a:srgbClr val="0000FF"/>
                </a:solidFill>
              </a:rPr>
              <a:t>V</a:t>
            </a:r>
            <a:r>
              <a:rPr lang="en-US" dirty="0"/>
              <a:t> </a:t>
            </a:r>
            <a:endParaRPr lang="en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RU" dirty="0"/>
              <a:t>инфицированная фракция </a:t>
            </a:r>
            <a:r>
              <a:rPr lang="en-US" dirty="0" err="1">
                <a:solidFill>
                  <a:srgbClr val="0432FF"/>
                </a:solidFill>
              </a:rPr>
              <a:t>N</a:t>
            </a:r>
            <a:r>
              <a:rPr lang="en-US" baseline="-25000" dirty="0" err="1">
                <a:solidFill>
                  <a:srgbClr val="0432FF"/>
                </a:solidFill>
              </a:rPr>
              <a:t>inf</a:t>
            </a:r>
            <a:r>
              <a:rPr lang="en-US" dirty="0">
                <a:solidFill>
                  <a:srgbClr val="0432FF"/>
                </a:solidFill>
              </a:rPr>
              <a:t>/N</a:t>
            </a:r>
            <a:endParaRPr lang="en-RU" dirty="0"/>
          </a:p>
          <a:p>
            <a:endParaRPr lang="ru-RU" dirty="0"/>
          </a:p>
          <a:p>
            <a:r>
              <a:rPr lang="en-RU" dirty="0"/>
              <a:t>Все параметры, кроме </a:t>
            </a:r>
            <a:r>
              <a:rPr lang="en-US" sz="1800" i="1" dirty="0">
                <a:solidFill>
                  <a:srgbClr val="0000FF"/>
                </a:solidFill>
              </a:rPr>
              <a:t>a</a:t>
            </a:r>
            <a:r>
              <a:rPr lang="en-RU" dirty="0"/>
              <a:t> и </a:t>
            </a:r>
            <a:r>
              <a:rPr lang="en-US" sz="1800" i="1" dirty="0" err="1">
                <a:solidFill>
                  <a:srgbClr val="0000FF"/>
                </a:solidFill>
              </a:rPr>
              <a:t>U</a:t>
            </a:r>
            <a:r>
              <a:rPr lang="en-US" sz="1800" baseline="-25000" dirty="0" err="1">
                <a:solidFill>
                  <a:srgbClr val="0000FF"/>
                </a:solidFill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</a:rPr>
              <a:t> </a:t>
            </a:r>
            <a:r>
              <a:rPr lang="en-RU" dirty="0"/>
              <a:t>, известны из эксперимента.</a:t>
            </a:r>
          </a:p>
        </p:txBody>
      </p:sp>
    </p:spTree>
    <p:extLst>
      <p:ext uri="{BB962C8B-B14F-4D97-AF65-F5344CB8AC3E}">
        <p14:creationId xmlns:p14="http://schemas.microsoft.com/office/powerpoint/2010/main" val="32562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61C6-FFBF-414D-A680-C16B3124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Экспериментальное подтверждение №2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61EB-EBFD-D44F-AED2-9A58623E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FR" sz="2400" dirty="0"/>
          </a:p>
          <a:p>
            <a:pPr marL="514350" indent="-514350">
              <a:buFont typeface="+mj-lt"/>
              <a:buAutoNum type="arabicPeriod"/>
            </a:pPr>
            <a:endParaRPr lang="en-FR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Все оценки согласуются с оценками предыдущего моделирования: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Bedford, T.</a:t>
            </a:r>
            <a:r>
              <a:rPr lang="en-US" sz="2400" i="1" dirty="0">
                <a:solidFill>
                  <a:srgbClr val="0432FF"/>
                </a:solidFill>
              </a:rPr>
              <a:t> et al.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i="1" dirty="0">
                <a:solidFill>
                  <a:srgbClr val="0432FF"/>
                </a:solidFill>
              </a:rPr>
              <a:t>2014, 2015</a:t>
            </a:r>
            <a:endParaRPr lang="en-US" sz="2400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5B45B-2D72-ED4B-BD79-EE7AF388B142}"/>
              </a:ext>
            </a:extLst>
          </p:cNvPr>
          <p:cNvSpPr txBox="1"/>
          <p:nvPr/>
        </p:nvSpPr>
        <p:spPr>
          <a:xfrm>
            <a:off x="2672332" y="2326715"/>
            <a:ext cx="616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600" dirty="0"/>
              <a:t>a = </a:t>
            </a:r>
            <a:r>
              <a:rPr lang="en-FR" sz="3600"/>
              <a:t>14 </a:t>
            </a:r>
            <a:r>
              <a:rPr lang="ru-RU" sz="3600" dirty="0"/>
              <a:t>наблюдается у лошадей</a:t>
            </a:r>
            <a:endParaRPr lang="en-FR" sz="3600" dirty="0"/>
          </a:p>
        </p:txBody>
      </p:sp>
    </p:spTree>
    <p:extLst>
      <p:ext uri="{BB962C8B-B14F-4D97-AF65-F5344CB8AC3E}">
        <p14:creationId xmlns:p14="http://schemas.microsoft.com/office/powerpoint/2010/main" val="3219369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8852-F760-A646-BE42-E2ED759F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27051"/>
            <a:ext cx="12192000" cy="1325563"/>
          </a:xfrm>
        </p:spPr>
        <p:txBody>
          <a:bodyPr/>
          <a:lstStyle/>
          <a:p>
            <a:r>
              <a:rPr lang="ru-RU" dirty="0"/>
              <a:t>Дерево и 2</a:t>
            </a:r>
            <a:r>
              <a:rPr lang="en-GB" dirty="0"/>
              <a:t>D-</a:t>
            </a:r>
            <a:r>
              <a:rPr lang="ru-RU" dirty="0"/>
              <a:t>плоскость: 1</a:t>
            </a:r>
            <a:r>
              <a:rPr lang="en-GB" dirty="0"/>
              <a:t>D-</a:t>
            </a:r>
            <a:r>
              <a:rPr lang="ru-RU" dirty="0"/>
              <a:t>путь формируется автоматически</a:t>
            </a:r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A9A91-8970-3843-AA2F-FA4E5855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1" y="1233489"/>
            <a:ext cx="4444999" cy="5167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C99D30-E72D-5345-88C5-3F64ED40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6" y="1849603"/>
            <a:ext cx="6807282" cy="3668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74FB08-847F-E547-AFE1-0C8F6B034266}"/>
              </a:ext>
            </a:extLst>
          </p:cNvPr>
          <p:cNvSpPr txBox="1"/>
          <p:nvPr/>
        </p:nvSpPr>
        <p:spPr>
          <a:xfrm>
            <a:off x="679027" y="5620280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 err="1">
                <a:effectLst/>
                <a:latin typeface="Cambria" panose="02040503050406030204" pitchFamily="18" charset="0"/>
              </a:rPr>
              <a:t>U</a:t>
            </a:r>
            <a:r>
              <a:rPr lang="en-GB" sz="1800" baseline="-25000" dirty="0" err="1">
                <a:effectLst/>
                <a:latin typeface="Cambria" panose="02040503050406030204" pitchFamily="18" charset="0"/>
              </a:rPr>
              <a:t>b</a:t>
            </a:r>
            <a:r>
              <a:rPr lang="en-GB" sz="1800" dirty="0">
                <a:effectLst/>
                <a:latin typeface="Cambria" panose="02040503050406030204" pitchFamily="18" charset="0"/>
              </a:rPr>
              <a:t> = 0.01,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N </a:t>
            </a:r>
            <a:r>
              <a:rPr lang="en-GB" sz="1800" dirty="0">
                <a:effectLst/>
                <a:latin typeface="Cambria" panose="02040503050406030204" pitchFamily="18" charset="0"/>
              </a:rPr>
              <a:t>= 10</a:t>
            </a:r>
            <a:r>
              <a:rPr lang="en-GB" sz="1800" baseline="30000" dirty="0">
                <a:effectLst/>
                <a:latin typeface="Cambria" panose="02040503050406030204" pitchFamily="18" charset="0"/>
              </a:rPr>
              <a:t>8</a:t>
            </a:r>
            <a:r>
              <a:rPr lang="en-GB" sz="1800" dirty="0">
                <a:effectLst/>
                <a:latin typeface="Cambria" panose="02040503050406030204" pitchFamily="18" charset="0"/>
              </a:rPr>
              <a:t>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R</a:t>
            </a:r>
            <a:r>
              <a:rPr lang="en-GB" sz="1800" baseline="-25000" dirty="0">
                <a:effectLst/>
                <a:latin typeface="Cambria" panose="02040503050406030204" pitchFamily="18" charset="0"/>
              </a:rPr>
              <a:t>0</a:t>
            </a:r>
            <a:r>
              <a:rPr lang="en-GB" sz="1800" dirty="0">
                <a:effectLst/>
                <a:latin typeface="Cambria" panose="02040503050406030204" pitchFamily="18" charset="0"/>
              </a:rPr>
              <a:t> =2.6,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a</a:t>
            </a:r>
            <a:r>
              <a:rPr lang="en-GB" sz="1800" dirty="0">
                <a:effectLst/>
                <a:latin typeface="Cambria" panose="02040503050406030204" pitchFamily="18" charset="0"/>
              </a:rPr>
              <a:t>=7, </a:t>
            </a:r>
            <a:r>
              <a:rPr lang="en-GB" dirty="0">
                <a:latin typeface="Cambria" panose="02040503050406030204" pitchFamily="18" charset="0"/>
              </a:rPr>
              <a:t>SD[</a:t>
            </a:r>
            <a:r>
              <a:rPr lang="en-GB" sz="1800" dirty="0">
                <a:effectLst/>
                <a:latin typeface="Cambria" panose="02040503050406030204" pitchFamily="18" charset="0"/>
              </a:rPr>
              <a:t>x] =0.33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30CE0-15C1-2340-B1F5-A1AE272C9063}"/>
              </a:ext>
            </a:extLst>
          </p:cNvPr>
          <p:cNvSpPr txBox="1"/>
          <p:nvPr/>
        </p:nvSpPr>
        <p:spPr>
          <a:xfrm>
            <a:off x="3408172" y="1537256"/>
            <a:ext cx="95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>
                <a:effectLst/>
                <a:latin typeface="Cambria" panose="02040503050406030204" pitchFamily="18" charset="0"/>
              </a:rPr>
              <a:t>Infected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C5C4F-D41B-5749-B136-30E37DF5488E}"/>
              </a:ext>
            </a:extLst>
          </p:cNvPr>
          <p:cNvSpPr txBox="1"/>
          <p:nvPr/>
        </p:nvSpPr>
        <p:spPr>
          <a:xfrm>
            <a:off x="3117205" y="3453011"/>
            <a:ext cx="15222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800" i="1" dirty="0">
                <a:effectLst/>
                <a:latin typeface="Cambria" panose="02040503050406030204" pitchFamily="18" charset="0"/>
              </a:rPr>
              <a:t>    Recovered  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81A22-A312-2E4B-8012-2AC2E0A9C295}"/>
              </a:ext>
            </a:extLst>
          </p:cNvPr>
          <p:cNvSpPr txBox="1"/>
          <p:nvPr/>
        </p:nvSpPr>
        <p:spPr>
          <a:xfrm>
            <a:off x="8471405" y="1296988"/>
            <a:ext cx="8418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 </a:t>
            </a:r>
            <a:r>
              <a:rPr lang="en-US" dirty="0"/>
              <a:t>=170</a:t>
            </a:r>
            <a:endParaRPr lang="en-FR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33FE1-88B6-F848-95E2-1C13EA4BC874}"/>
              </a:ext>
            </a:extLst>
          </p:cNvPr>
          <p:cNvSpPr txBox="1"/>
          <p:nvPr/>
        </p:nvSpPr>
        <p:spPr>
          <a:xfrm>
            <a:off x="9703305" y="1284288"/>
            <a:ext cx="8066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=250</a:t>
            </a:r>
            <a:endParaRPr lang="en-FR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0E540-D224-B440-8983-F438A1B44AA4}"/>
              </a:ext>
            </a:extLst>
          </p:cNvPr>
          <p:cNvSpPr txBox="1"/>
          <p:nvPr/>
        </p:nvSpPr>
        <p:spPr>
          <a:xfrm>
            <a:off x="10935205" y="1271588"/>
            <a:ext cx="11288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=350</a:t>
            </a:r>
            <a:r>
              <a:rPr lang="ru-RU" dirty="0"/>
              <a:t> </a:t>
            </a:r>
            <a:r>
              <a:rPr lang="en-US" dirty="0" err="1"/>
              <a:t>wk</a:t>
            </a:r>
            <a:endParaRPr lang="en-FR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D5F7D-6CB4-0944-B843-6D23CFC622AA}"/>
              </a:ext>
            </a:extLst>
          </p:cNvPr>
          <p:cNvSpPr txBox="1"/>
          <p:nvPr/>
        </p:nvSpPr>
        <p:spPr>
          <a:xfrm>
            <a:off x="7673095" y="6220597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 err="1">
                <a:effectLst/>
                <a:latin typeface="Cambria" panose="02040503050406030204" pitchFamily="18" charset="0"/>
              </a:rPr>
              <a:t>U</a:t>
            </a:r>
            <a:r>
              <a:rPr lang="en-GB" sz="1800" baseline="-25000" dirty="0" err="1">
                <a:effectLst/>
                <a:latin typeface="Cambria" panose="02040503050406030204" pitchFamily="18" charset="0"/>
              </a:rPr>
              <a:t>b</a:t>
            </a:r>
            <a:r>
              <a:rPr lang="en-GB" sz="1800" dirty="0">
                <a:effectLst/>
                <a:latin typeface="Cambria" panose="02040503050406030204" pitchFamily="18" charset="0"/>
              </a:rPr>
              <a:t> = 0.001,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N </a:t>
            </a:r>
            <a:r>
              <a:rPr lang="en-GB" sz="1800" dirty="0">
                <a:effectLst/>
                <a:latin typeface="Cambria" panose="02040503050406030204" pitchFamily="18" charset="0"/>
              </a:rPr>
              <a:t>= 10</a:t>
            </a:r>
            <a:r>
              <a:rPr lang="en-GB" sz="1800" baseline="30000" dirty="0">
                <a:effectLst/>
                <a:latin typeface="Cambria" panose="02040503050406030204" pitchFamily="18" charset="0"/>
              </a:rPr>
              <a:t>8</a:t>
            </a:r>
            <a:r>
              <a:rPr lang="en-GB" sz="1800" dirty="0">
                <a:effectLst/>
                <a:latin typeface="Cambria" panose="02040503050406030204" pitchFamily="18" charset="0"/>
              </a:rPr>
              <a:t>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R</a:t>
            </a:r>
            <a:r>
              <a:rPr lang="en-GB" sz="1800" baseline="-25000" dirty="0">
                <a:effectLst/>
                <a:latin typeface="Cambria" panose="02040503050406030204" pitchFamily="18" charset="0"/>
              </a:rPr>
              <a:t>0</a:t>
            </a:r>
            <a:r>
              <a:rPr lang="en-GB" sz="1800" dirty="0">
                <a:effectLst/>
                <a:latin typeface="Cambria" panose="02040503050406030204" pitchFamily="18" charset="0"/>
              </a:rPr>
              <a:t> = 3, </a:t>
            </a:r>
            <a:r>
              <a:rPr lang="en-GB" sz="1800" i="1" dirty="0">
                <a:effectLst/>
                <a:latin typeface="Cambria" panose="02040503050406030204" pitchFamily="18" charset="0"/>
              </a:rPr>
              <a:t>a </a:t>
            </a:r>
            <a:r>
              <a:rPr lang="en-GB" sz="1800" dirty="0">
                <a:effectLst/>
                <a:latin typeface="Cambria" panose="02040503050406030204" pitchFamily="18" charset="0"/>
              </a:rPr>
              <a:t>= 10 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2802A3-A5F0-ED46-8945-D88EE552B189}"/>
              </a:ext>
            </a:extLst>
          </p:cNvPr>
          <p:cNvCxnSpPr>
            <a:cxnSpLocks/>
          </p:cNvCxnSpPr>
          <p:nvPr/>
        </p:nvCxnSpPr>
        <p:spPr>
          <a:xfrm>
            <a:off x="8013700" y="5010944"/>
            <a:ext cx="53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8661B0-29DF-064C-8027-A551CBE64176}"/>
              </a:ext>
            </a:extLst>
          </p:cNvPr>
          <p:cNvCxnSpPr>
            <a:cxnSpLocks/>
          </p:cNvCxnSpPr>
          <p:nvPr/>
        </p:nvCxnSpPr>
        <p:spPr>
          <a:xfrm>
            <a:off x="8013700" y="5340787"/>
            <a:ext cx="533400" cy="0"/>
          </a:xfrm>
          <a:prstGeom prst="line">
            <a:avLst/>
          </a:prstGeom>
          <a:ln w="190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D64BC4-6694-6C45-A688-986940624F79}"/>
              </a:ext>
            </a:extLst>
          </p:cNvPr>
          <p:cNvCxnSpPr>
            <a:cxnSpLocks/>
          </p:cNvCxnSpPr>
          <p:nvPr/>
        </p:nvCxnSpPr>
        <p:spPr>
          <a:xfrm>
            <a:off x="8013700" y="5670630"/>
            <a:ext cx="533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2D6582-0681-424F-8BAC-F6B2AC4945BC}"/>
              </a:ext>
            </a:extLst>
          </p:cNvPr>
          <p:cNvSpPr txBox="1"/>
          <p:nvPr/>
        </p:nvSpPr>
        <p:spPr>
          <a:xfrm>
            <a:off x="8642894" y="4857363"/>
            <a:ext cx="126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текущий</a:t>
            </a:r>
          </a:p>
          <a:p>
            <a:r>
              <a:rPr lang="ru-RU" dirty="0"/>
              <a:t>вымерший</a:t>
            </a:r>
          </a:p>
          <a:p>
            <a:r>
              <a:rPr lang="ru-RU" dirty="0"/>
              <a:t>ствол</a:t>
            </a:r>
            <a:endParaRPr lang="en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938C2-76BF-AA44-837A-3585F96FE9D7}"/>
              </a:ext>
            </a:extLst>
          </p:cNvPr>
          <p:cNvSpPr txBox="1"/>
          <p:nvPr/>
        </p:nvSpPr>
        <p:spPr>
          <a:xfrm>
            <a:off x="679027" y="6405263"/>
            <a:ext cx="267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Rouzine &amp; </a:t>
            </a:r>
            <a:r>
              <a:rPr lang="en-US" dirty="0" err="1">
                <a:solidFill>
                  <a:srgbClr val="0000FF"/>
                </a:solidFill>
              </a:rPr>
              <a:t>Rozhnova</a:t>
            </a:r>
            <a:r>
              <a:rPr lang="en-US" dirty="0">
                <a:solidFill>
                  <a:srgbClr val="0000FF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5143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49A5-32FE-AA42-8115-92AA29523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72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Всего </a:t>
            </a:r>
            <a:r>
              <a:rPr lang="ru-RU" dirty="0" err="1"/>
              <a:t>эпитоп</a:t>
            </a:r>
            <a:r>
              <a:rPr lang="ru-RU" dirty="0"/>
              <a:t> из 60 аминокислот, каждая из которых может изменяться до 10 химически различных вариантов, следовательно, размерность ~600/2 = 300.</a:t>
            </a:r>
          </a:p>
          <a:p>
            <a:pPr>
              <a:lnSpc>
                <a:spcPct val="150000"/>
              </a:lnSpc>
            </a:pPr>
            <a:r>
              <a:rPr lang="ru-RU" dirty="0"/>
              <a:t>При случайном блуждании вероятность вернуться обратно ~1/300</a:t>
            </a:r>
          </a:p>
          <a:p>
            <a:pPr>
              <a:lnSpc>
                <a:spcPct val="150000"/>
              </a:lnSpc>
            </a:pPr>
            <a:r>
              <a:rPr lang="ru-RU" dirty="0"/>
              <a:t>Из-за конкуренции вариантов квази-1</a:t>
            </a:r>
            <a:r>
              <a:rPr lang="en-US" dirty="0"/>
              <a:t>D </a:t>
            </a:r>
            <a:r>
              <a:rPr lang="ru-RU" dirty="0"/>
              <a:t>путь </a:t>
            </a:r>
            <a:r>
              <a:rPr lang="ru-RU" dirty="0" err="1"/>
              <a:t>самоотталкивается</a:t>
            </a:r>
            <a:r>
              <a:rPr lang="ru-RU" dirty="0"/>
              <a:t>, поэтому его еще меньше.</a:t>
            </a:r>
          </a:p>
          <a:p>
            <a:pPr>
              <a:lnSpc>
                <a:spcPct val="150000"/>
              </a:lnSpc>
            </a:pPr>
            <a:r>
              <a:rPr lang="ru-RU" dirty="0"/>
              <a:t>Следовательно, петли редки, и генетическое пространство фактически представляет собой дерево.</a:t>
            </a:r>
          </a:p>
          <a:p>
            <a:pPr>
              <a:lnSpc>
                <a:spcPct val="150000"/>
              </a:lnSpc>
            </a:pPr>
            <a:r>
              <a:rPr lang="ru-RU" dirty="0"/>
              <a:t>Следовательно, более старые клетки памяти, не относящиеся к последней инфекции, незначительны.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Yan, </a:t>
            </a:r>
            <a:r>
              <a:rPr lang="en-US" dirty="0" err="1">
                <a:solidFill>
                  <a:srgbClr val="0432FF"/>
                </a:solidFill>
              </a:rPr>
              <a:t>Neher</a:t>
            </a:r>
            <a:r>
              <a:rPr lang="en-US" dirty="0">
                <a:solidFill>
                  <a:srgbClr val="0432FF"/>
                </a:solidFill>
              </a:rPr>
              <a:t> &amp; </a:t>
            </a:r>
            <a:r>
              <a:rPr lang="en-US" dirty="0" err="1">
                <a:solidFill>
                  <a:srgbClr val="0432FF"/>
                </a:solidFill>
              </a:rPr>
              <a:t>Shraiman</a:t>
            </a:r>
            <a:r>
              <a:rPr lang="en-US" dirty="0">
                <a:solidFill>
                  <a:srgbClr val="0432FF"/>
                </a:solidFill>
              </a:rPr>
              <a:t> 2019</a:t>
            </a:r>
            <a:r>
              <a:rPr lang="en-US" dirty="0"/>
              <a:t>: </a:t>
            </a:r>
            <a:r>
              <a:rPr lang="ru-RU" dirty="0"/>
              <a:t>старая память важна.</a:t>
            </a:r>
          </a:p>
          <a:p>
            <a:pPr>
              <a:lnSpc>
                <a:spcPct val="150000"/>
              </a:lnSpc>
            </a:pPr>
            <a:r>
              <a:rPr lang="ru-RU" dirty="0"/>
              <a:t>Использован артефакт популярного приближения среднего поля.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Gog et al.</a:t>
            </a:r>
            <a:r>
              <a:rPr lang="en-US" dirty="0"/>
              <a:t>)</a:t>
            </a:r>
            <a:r>
              <a:rPr lang="en-US" dirty="0">
                <a:solidFill>
                  <a:srgbClr val="0432FF"/>
                </a:solidFill>
              </a:rPr>
              <a:t>: </a:t>
            </a:r>
            <a:r>
              <a:rPr lang="ru-RU" dirty="0"/>
              <a:t>каждый человек разделяет всю свою память со всеми остальными — преувеличивает роль старой памяти.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98852-F760-A646-BE42-E2ED759F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2" y="278861"/>
            <a:ext cx="10515600" cy="1325563"/>
          </a:xfrm>
        </p:spPr>
        <p:txBody>
          <a:bodyPr/>
          <a:lstStyle/>
          <a:p>
            <a:r>
              <a:rPr lang="ru-RU" dirty="0"/>
              <a:t>Множественные измерения: почему петли и старые ячейки памяти не важны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606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3E3A-5BF7-3D47-A6F4-175E534B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вакцинации на эволюцию </a:t>
            </a:r>
            <a:r>
              <a:rPr lang="ru-RU" dirty="0" err="1"/>
              <a:t>эпитопа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B954A-7EC8-3841-ABFF-5F4DC19FA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предмет споров !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6298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A78B-E04C-3E4D-BBC6-AF5EABD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Быстро эволюционирующие вирусы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0F447-F6B3-054D-9631-1443CF0A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1692275"/>
            <a:ext cx="3873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686DC6C-BFB0-1746-B4C9-2CF6A22C931D}"/>
              </a:ext>
            </a:extLst>
          </p:cNvPr>
          <p:cNvSpPr/>
          <p:nvPr/>
        </p:nvSpPr>
        <p:spPr>
          <a:xfrm>
            <a:off x="1854649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7E1B5-72DF-C243-BF9C-350975EE0719}"/>
              </a:ext>
            </a:extLst>
          </p:cNvPr>
          <p:cNvSpPr/>
          <p:nvPr/>
        </p:nvSpPr>
        <p:spPr>
          <a:xfrm>
            <a:off x="7915984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9D2A8-985B-EB4B-A4CA-98F5872DF68A}"/>
              </a:ext>
            </a:extLst>
          </p:cNvPr>
          <p:cNvSpPr/>
          <p:nvPr/>
        </p:nvSpPr>
        <p:spPr>
          <a:xfrm>
            <a:off x="9733459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0E18F8-D90C-C14B-AC2C-A2695CA750CD}"/>
              </a:ext>
            </a:extLst>
          </p:cNvPr>
          <p:cNvSpPr/>
          <p:nvPr/>
        </p:nvSpPr>
        <p:spPr>
          <a:xfrm>
            <a:off x="8521809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01F0D0-5481-C440-846C-E0CD5ABBD183}"/>
              </a:ext>
            </a:extLst>
          </p:cNvPr>
          <p:cNvSpPr/>
          <p:nvPr/>
        </p:nvSpPr>
        <p:spPr>
          <a:xfrm>
            <a:off x="10339285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0C3038-6A23-0F41-BBC2-C1FF226B3B84}"/>
              </a:ext>
            </a:extLst>
          </p:cNvPr>
          <p:cNvSpPr/>
          <p:nvPr/>
        </p:nvSpPr>
        <p:spPr>
          <a:xfrm>
            <a:off x="9127634" y="2939959"/>
            <a:ext cx="156636" cy="16188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4036D-46DF-954B-A9E5-ABD546C7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96" y="19519"/>
            <a:ext cx="10515600" cy="1325563"/>
          </a:xfrm>
        </p:spPr>
        <p:txBody>
          <a:bodyPr/>
          <a:lstStyle/>
          <a:p>
            <a:r>
              <a:rPr lang="ru-RU" dirty="0"/>
              <a:t>Влияние вакцинации на иммунное давление (предположение)</a:t>
            </a:r>
            <a:endParaRPr lang="en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F9507B-6609-314C-AF47-256E9CFFF92E}"/>
              </a:ext>
            </a:extLst>
          </p:cNvPr>
          <p:cNvCxnSpPr/>
          <p:nvPr/>
        </p:nvCxnSpPr>
        <p:spPr>
          <a:xfrm>
            <a:off x="5765800" y="2006600"/>
            <a:ext cx="0" cy="447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F84D4-4CCF-004F-9F6D-3698AD44E19F}"/>
              </a:ext>
            </a:extLst>
          </p:cNvPr>
          <p:cNvSpPr txBox="1"/>
          <p:nvPr/>
        </p:nvSpPr>
        <p:spPr>
          <a:xfrm>
            <a:off x="1562100" y="1536700"/>
            <a:ext cx="407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Необновленная</a:t>
            </a:r>
            <a:r>
              <a:rPr lang="ru-RU" dirty="0"/>
              <a:t> вакцина неэффективна</a:t>
            </a:r>
          </a:p>
          <a:p>
            <a:r>
              <a:rPr lang="ru-RU" dirty="0"/>
              <a:t>Нет иммунного давления</a:t>
            </a:r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3485A-593F-FE47-9CC4-BA73C5EC2EBC}"/>
              </a:ext>
            </a:extLst>
          </p:cNvPr>
          <p:cNvSpPr txBox="1"/>
          <p:nvPr/>
        </p:nvSpPr>
        <p:spPr>
          <a:xfrm>
            <a:off x="7250248" y="1491734"/>
            <a:ext cx="507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Периодически обновляемая вакцина эффективна</a:t>
            </a:r>
          </a:p>
          <a:p>
            <a:r>
              <a:rPr lang="ru-RU" dirty="0"/>
              <a:t>Дополнительное иммунное давление</a:t>
            </a:r>
            <a:endParaRPr lang="en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F323DF-9568-6C44-B02E-CCB8ED9D1076}"/>
              </a:ext>
            </a:extLst>
          </p:cNvPr>
          <p:cNvGrpSpPr/>
          <p:nvPr/>
        </p:nvGrpSpPr>
        <p:grpSpPr>
          <a:xfrm>
            <a:off x="1833036" y="3124019"/>
            <a:ext cx="1782581" cy="1475198"/>
            <a:chOff x="2341034" y="3487230"/>
            <a:chExt cx="1782581" cy="147519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5C9DE5D-54D4-0E44-A68E-F8DCB71C436D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F4EFC7D-6A33-364F-B422-7673E8013715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24EAF9-4287-5D41-B71C-6F89C8D73396}"/>
              </a:ext>
            </a:extLst>
          </p:cNvPr>
          <p:cNvGrpSpPr/>
          <p:nvPr/>
        </p:nvGrpSpPr>
        <p:grpSpPr>
          <a:xfrm>
            <a:off x="2965277" y="3124019"/>
            <a:ext cx="1782581" cy="1475198"/>
            <a:chOff x="2341034" y="3487230"/>
            <a:chExt cx="1782581" cy="147519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9D26AE7-CCA4-B74E-9FD6-114775519846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5BF2BEE-B6C9-B44D-8AE1-8C61C15DA51A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16254-CD34-4D48-BEC1-3649117971B7}"/>
              </a:ext>
            </a:extLst>
          </p:cNvPr>
          <p:cNvGrpSpPr/>
          <p:nvPr/>
        </p:nvGrpSpPr>
        <p:grpSpPr>
          <a:xfrm>
            <a:off x="7878232" y="3124019"/>
            <a:ext cx="1782581" cy="1475198"/>
            <a:chOff x="2341034" y="3487230"/>
            <a:chExt cx="1782581" cy="147519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37A471C-98E9-F943-A597-B27EC2D36A20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068552A-1AE9-0346-85DB-88118A57FD48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187924-3DC7-2B4B-8D5E-EDE4F4CE23DC}"/>
              </a:ext>
            </a:extLst>
          </p:cNvPr>
          <p:cNvGrpSpPr/>
          <p:nvPr/>
        </p:nvGrpSpPr>
        <p:grpSpPr>
          <a:xfrm>
            <a:off x="8959675" y="3124019"/>
            <a:ext cx="1782581" cy="1475198"/>
            <a:chOff x="2341034" y="3487230"/>
            <a:chExt cx="1782581" cy="1475198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5500B3A-C793-D940-9594-CDB1F0BFDABF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DAAAE9-2E92-7843-AF17-302CB39B6737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28F90F1-DB68-764F-AA76-2E1B4D25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95" y="5530850"/>
            <a:ext cx="1536700" cy="863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BE956B-B4BB-4D41-932B-2A216D86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384" y="5664200"/>
            <a:ext cx="1816100" cy="596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C019B9-9B62-AC48-B64B-B56BB0F263BC}"/>
              </a:ext>
            </a:extLst>
          </p:cNvPr>
          <p:cNvCxnSpPr>
            <a:cxnSpLocks/>
          </p:cNvCxnSpPr>
          <p:nvPr/>
        </p:nvCxnSpPr>
        <p:spPr>
          <a:xfrm>
            <a:off x="1672575" y="4808505"/>
            <a:ext cx="38265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FB2DD7-A6D9-1C42-9413-6FFDD62FC423}"/>
              </a:ext>
            </a:extLst>
          </p:cNvPr>
          <p:cNvSpPr txBox="1"/>
          <p:nvPr/>
        </p:nvSpPr>
        <p:spPr>
          <a:xfrm>
            <a:off x="2436884" y="4873508"/>
            <a:ext cx="270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Антигенное расстояние</a:t>
            </a:r>
            <a:r>
              <a:rPr lang="en-US" dirty="0"/>
              <a:t>, </a:t>
            </a:r>
            <a:r>
              <a:rPr lang="en-US" i="1" dirty="0"/>
              <a:t>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58A147-2C5B-944B-A244-EF60922AB4F1}"/>
              </a:ext>
            </a:extLst>
          </p:cNvPr>
          <p:cNvCxnSpPr>
            <a:cxnSpLocks/>
          </p:cNvCxnSpPr>
          <p:nvPr/>
        </p:nvCxnSpPr>
        <p:spPr>
          <a:xfrm>
            <a:off x="7341371" y="4808505"/>
            <a:ext cx="38265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40D48D-B81A-514B-AF2B-F606D2DF9868}"/>
              </a:ext>
            </a:extLst>
          </p:cNvPr>
          <p:cNvSpPr txBox="1"/>
          <p:nvPr/>
        </p:nvSpPr>
        <p:spPr>
          <a:xfrm>
            <a:off x="7978680" y="4873508"/>
            <a:ext cx="270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Антигенное расстояние</a:t>
            </a:r>
            <a:r>
              <a:rPr lang="en-US" dirty="0"/>
              <a:t>, </a:t>
            </a:r>
            <a:r>
              <a:rPr lang="en-US" i="1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A305C9-93F5-D54E-8A28-B1F14B4639B4}"/>
              </a:ext>
            </a:extLst>
          </p:cNvPr>
          <p:cNvSpPr txBox="1"/>
          <p:nvPr/>
        </p:nvSpPr>
        <p:spPr>
          <a:xfrm>
            <a:off x="1618845" y="25645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K(u)=1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2B06C2-2870-6E44-A9C6-E4A824910408}"/>
              </a:ext>
            </a:extLst>
          </p:cNvPr>
          <p:cNvSpPr txBox="1"/>
          <p:nvPr/>
        </p:nvSpPr>
        <p:spPr>
          <a:xfrm>
            <a:off x="9962741" y="255942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K(u)=0.3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2F09AB-861C-CA40-9962-69FD09C3B33D}"/>
              </a:ext>
            </a:extLst>
          </p:cNvPr>
          <p:cNvSpPr txBox="1"/>
          <p:nvPr/>
        </p:nvSpPr>
        <p:spPr>
          <a:xfrm>
            <a:off x="625013" y="3380066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/>
              <a:t>100 boosts</a:t>
            </a:r>
            <a:endParaRPr lang="en-FR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AAB1D1-95B3-D544-8570-1DB0449FA04A}"/>
              </a:ext>
            </a:extLst>
          </p:cNvPr>
          <p:cNvCxnSpPr>
            <a:cxnSpLocks/>
          </p:cNvCxnSpPr>
          <p:nvPr/>
        </p:nvCxnSpPr>
        <p:spPr>
          <a:xfrm flipV="1">
            <a:off x="3559700" y="2914731"/>
            <a:ext cx="1036942" cy="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2073AA-5989-1341-9B9B-8739486C677F}"/>
              </a:ext>
            </a:extLst>
          </p:cNvPr>
          <p:cNvGrpSpPr/>
          <p:nvPr/>
        </p:nvGrpSpPr>
        <p:grpSpPr>
          <a:xfrm>
            <a:off x="2430739" y="3124019"/>
            <a:ext cx="1782581" cy="1475198"/>
            <a:chOff x="2341034" y="3487230"/>
            <a:chExt cx="1782581" cy="147519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403155B-D6E6-4F40-B61C-FE1FB7B05F54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05ED4F6-51AD-8041-A246-DAA189A2A9C0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ABEFA8-3D76-B74D-B770-B663C5F8BDFD}"/>
              </a:ext>
            </a:extLst>
          </p:cNvPr>
          <p:cNvGrpSpPr/>
          <p:nvPr/>
        </p:nvGrpSpPr>
        <p:grpSpPr>
          <a:xfrm>
            <a:off x="8440222" y="3124019"/>
            <a:ext cx="1782581" cy="1475198"/>
            <a:chOff x="2341034" y="3487230"/>
            <a:chExt cx="1782581" cy="147519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E9B78B3-BCB3-4E44-B958-B210889A6530}"/>
                </a:ext>
              </a:extLst>
            </p:cNvPr>
            <p:cNvSpPr/>
            <p:nvPr/>
          </p:nvSpPr>
          <p:spPr>
            <a:xfrm>
              <a:off x="2341034" y="3487230"/>
              <a:ext cx="1719081" cy="1428559"/>
            </a:xfrm>
            <a:custGeom>
              <a:avLst/>
              <a:gdLst>
                <a:gd name="connsiteX0" fmla="*/ 0 w 1719081"/>
                <a:gd name="connsiteY0" fmla="*/ 1428559 h 1428559"/>
                <a:gd name="connsiteX1" fmla="*/ 397934 w 1719081"/>
                <a:gd name="connsiteY1" fmla="*/ 1403159 h 1428559"/>
                <a:gd name="connsiteX2" fmla="*/ 762000 w 1719081"/>
                <a:gd name="connsiteY2" fmla="*/ 1293093 h 1428559"/>
                <a:gd name="connsiteX3" fmla="*/ 1075267 w 1719081"/>
                <a:gd name="connsiteY3" fmla="*/ 1039093 h 1428559"/>
                <a:gd name="connsiteX4" fmla="*/ 1286934 w 1719081"/>
                <a:gd name="connsiteY4" fmla="*/ 691959 h 1428559"/>
                <a:gd name="connsiteX5" fmla="*/ 1447800 w 1719081"/>
                <a:gd name="connsiteY5" fmla="*/ 395626 h 1428559"/>
                <a:gd name="connsiteX6" fmla="*/ 1574800 w 1719081"/>
                <a:gd name="connsiteY6" fmla="*/ 133159 h 1428559"/>
                <a:gd name="connsiteX7" fmla="*/ 1701800 w 1719081"/>
                <a:gd name="connsiteY7" fmla="*/ 6159 h 1428559"/>
                <a:gd name="connsiteX8" fmla="*/ 1718734 w 1719081"/>
                <a:gd name="connsiteY8" fmla="*/ 319426 h 1428559"/>
                <a:gd name="connsiteX9" fmla="*/ 1710267 w 1719081"/>
                <a:gd name="connsiteY9" fmla="*/ 708893 h 1428559"/>
                <a:gd name="connsiteX10" fmla="*/ 1710267 w 1719081"/>
                <a:gd name="connsiteY10" fmla="*/ 1047559 h 1428559"/>
                <a:gd name="connsiteX11" fmla="*/ 1701800 w 1719081"/>
                <a:gd name="connsiteY11" fmla="*/ 1428559 h 14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081" h="1428559">
                  <a:moveTo>
                    <a:pt x="0" y="1428559"/>
                  </a:moveTo>
                  <a:cubicBezTo>
                    <a:pt x="135467" y="1427148"/>
                    <a:pt x="270934" y="1425737"/>
                    <a:pt x="397934" y="1403159"/>
                  </a:cubicBezTo>
                  <a:cubicBezTo>
                    <a:pt x="524934" y="1380581"/>
                    <a:pt x="649111" y="1353771"/>
                    <a:pt x="762000" y="1293093"/>
                  </a:cubicBezTo>
                  <a:cubicBezTo>
                    <a:pt x="874889" y="1232415"/>
                    <a:pt x="987778" y="1139282"/>
                    <a:pt x="1075267" y="1039093"/>
                  </a:cubicBezTo>
                  <a:cubicBezTo>
                    <a:pt x="1162756" y="938904"/>
                    <a:pt x="1224845" y="799204"/>
                    <a:pt x="1286934" y="691959"/>
                  </a:cubicBezTo>
                  <a:cubicBezTo>
                    <a:pt x="1349023" y="584714"/>
                    <a:pt x="1399822" y="488759"/>
                    <a:pt x="1447800" y="395626"/>
                  </a:cubicBezTo>
                  <a:cubicBezTo>
                    <a:pt x="1495778" y="302493"/>
                    <a:pt x="1532467" y="198070"/>
                    <a:pt x="1574800" y="133159"/>
                  </a:cubicBezTo>
                  <a:cubicBezTo>
                    <a:pt x="1617133" y="68248"/>
                    <a:pt x="1677811" y="-24885"/>
                    <a:pt x="1701800" y="6159"/>
                  </a:cubicBezTo>
                  <a:cubicBezTo>
                    <a:pt x="1725789" y="37203"/>
                    <a:pt x="1717323" y="202304"/>
                    <a:pt x="1718734" y="319426"/>
                  </a:cubicBezTo>
                  <a:cubicBezTo>
                    <a:pt x="1720145" y="436548"/>
                    <a:pt x="1711678" y="587538"/>
                    <a:pt x="1710267" y="708893"/>
                  </a:cubicBezTo>
                  <a:cubicBezTo>
                    <a:pt x="1708856" y="830248"/>
                    <a:pt x="1711678" y="927615"/>
                    <a:pt x="1710267" y="1047559"/>
                  </a:cubicBezTo>
                  <a:cubicBezTo>
                    <a:pt x="1708856" y="1167503"/>
                    <a:pt x="1701800" y="1365059"/>
                    <a:pt x="1701800" y="1428559"/>
                  </a:cubicBezTo>
                </a:path>
              </a:pathLst>
            </a:custGeom>
            <a:ln w="127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D6D2192-94D3-2F41-8AFA-F8ECED07A956}"/>
                </a:ext>
              </a:extLst>
            </p:cNvPr>
            <p:cNvSpPr/>
            <p:nvPr/>
          </p:nvSpPr>
          <p:spPr>
            <a:xfrm>
              <a:off x="3975448" y="4318818"/>
              <a:ext cx="148167" cy="643610"/>
            </a:xfrm>
            <a:custGeom>
              <a:avLst/>
              <a:gdLst>
                <a:gd name="connsiteX0" fmla="*/ 0 w 148167"/>
                <a:gd name="connsiteY0" fmla="*/ 639376 h 643610"/>
                <a:gd name="connsiteX1" fmla="*/ 42334 w 148167"/>
                <a:gd name="connsiteY1" fmla="*/ 597043 h 643610"/>
                <a:gd name="connsiteX2" fmla="*/ 63500 w 148167"/>
                <a:gd name="connsiteY2" fmla="*/ 525076 h 643610"/>
                <a:gd name="connsiteX3" fmla="*/ 76200 w 148167"/>
                <a:gd name="connsiteY3" fmla="*/ 143 h 643610"/>
                <a:gd name="connsiteX4" fmla="*/ 105834 w 148167"/>
                <a:gd name="connsiteY4" fmla="*/ 580110 h 643610"/>
                <a:gd name="connsiteX5" fmla="*/ 118534 w 148167"/>
                <a:gd name="connsiteY5" fmla="*/ 618210 h 643610"/>
                <a:gd name="connsiteX6" fmla="*/ 148167 w 148167"/>
                <a:gd name="connsiteY6" fmla="*/ 643610 h 6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167" h="643610">
                  <a:moveTo>
                    <a:pt x="0" y="639376"/>
                  </a:moveTo>
                  <a:cubicBezTo>
                    <a:pt x="15875" y="627734"/>
                    <a:pt x="31751" y="616093"/>
                    <a:pt x="42334" y="597043"/>
                  </a:cubicBezTo>
                  <a:cubicBezTo>
                    <a:pt x="52917" y="577993"/>
                    <a:pt x="57856" y="624559"/>
                    <a:pt x="63500" y="525076"/>
                  </a:cubicBezTo>
                  <a:cubicBezTo>
                    <a:pt x="69144" y="425593"/>
                    <a:pt x="69144" y="-9029"/>
                    <a:pt x="76200" y="143"/>
                  </a:cubicBezTo>
                  <a:cubicBezTo>
                    <a:pt x="83256" y="9315"/>
                    <a:pt x="98778" y="477099"/>
                    <a:pt x="105834" y="580110"/>
                  </a:cubicBezTo>
                  <a:cubicBezTo>
                    <a:pt x="112890" y="683121"/>
                    <a:pt x="111479" y="607627"/>
                    <a:pt x="118534" y="618210"/>
                  </a:cubicBezTo>
                  <a:cubicBezTo>
                    <a:pt x="125589" y="628793"/>
                    <a:pt x="148167" y="643610"/>
                    <a:pt x="148167" y="643610"/>
                  </a:cubicBezTo>
                </a:path>
              </a:pathLst>
            </a:cu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5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6" grpId="0" animBg="1"/>
      <p:bldP spid="8" grpId="0"/>
      <p:bldP spid="41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5C0403-549A-D145-9632-922F5ED0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30" y="1804124"/>
            <a:ext cx="7841082" cy="441060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268054-94AC-5F4C-9F05-97962504F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47" y="135823"/>
            <a:ext cx="1167865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Влияние вакцины на иммунное давление преодолевает сокращение инфицированного населения</a:t>
            </a:r>
            <a:endParaRPr lang="en-FR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AF512-7D25-E24F-9EB8-1EAC6E1180C0}"/>
              </a:ext>
            </a:extLst>
          </p:cNvPr>
          <p:cNvSpPr txBox="1"/>
          <p:nvPr/>
        </p:nvSpPr>
        <p:spPr>
          <a:xfrm>
            <a:off x="4422475" y="2434137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N</a:t>
            </a:r>
            <a:r>
              <a:rPr lang="en-FR" baseline="-25000" dirty="0">
                <a:solidFill>
                  <a:srgbClr val="C00000"/>
                </a:solidFill>
              </a:rPr>
              <a:t>inf</a:t>
            </a:r>
            <a:r>
              <a:rPr lang="en-FR" dirty="0">
                <a:solidFill>
                  <a:srgbClr val="C00000"/>
                </a:solidFill>
              </a:rPr>
              <a:t> U</a:t>
            </a:r>
            <a:r>
              <a:rPr lang="en-FR" baseline="-25000" dirty="0">
                <a:solidFill>
                  <a:srgbClr val="C00000"/>
                </a:solidFill>
              </a:rPr>
              <a:t>b</a:t>
            </a:r>
            <a:r>
              <a:rPr lang="en-FR" dirty="0">
                <a:solidFill>
                  <a:srgbClr val="C00000"/>
                </a:solidFill>
              </a:rPr>
              <a:t> &lt;&lt;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6664B-2C6D-FD4A-A212-E57C8100D895}"/>
              </a:ext>
            </a:extLst>
          </p:cNvPr>
          <p:cNvSpPr txBox="1"/>
          <p:nvPr/>
        </p:nvSpPr>
        <p:spPr>
          <a:xfrm>
            <a:off x="8419054" y="2434137"/>
            <a:ext cx="194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N</a:t>
            </a:r>
            <a:r>
              <a:rPr lang="en-FR" baseline="-25000" dirty="0">
                <a:solidFill>
                  <a:srgbClr val="C00000"/>
                </a:solidFill>
              </a:rPr>
              <a:t>inf</a:t>
            </a:r>
            <a:r>
              <a:rPr lang="en-FR" dirty="0">
                <a:solidFill>
                  <a:srgbClr val="C00000"/>
                </a:solidFill>
              </a:rPr>
              <a:t> U</a:t>
            </a:r>
            <a:r>
              <a:rPr lang="en-FR" baseline="-25000" dirty="0">
                <a:solidFill>
                  <a:srgbClr val="C00000"/>
                </a:solidFill>
              </a:rPr>
              <a:t>b</a:t>
            </a:r>
            <a:r>
              <a:rPr lang="en-FR" dirty="0">
                <a:solidFill>
                  <a:srgbClr val="C00000"/>
                </a:solidFill>
              </a:rPr>
              <a:t> &gt;&gt;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C1754-8353-9F49-A3AE-098688CCCE17}"/>
              </a:ext>
            </a:extLst>
          </p:cNvPr>
          <p:cNvSpPr txBox="1"/>
          <p:nvPr/>
        </p:nvSpPr>
        <p:spPr>
          <a:xfrm>
            <a:off x="2442832" y="6036992"/>
            <a:ext cx="57521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Выздоровевшие или привитые</a:t>
            </a:r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ADAC2-FF67-E64E-BE25-A707CECBA231}"/>
              </a:ext>
            </a:extLst>
          </p:cNvPr>
          <p:cNvSpPr txBox="1"/>
          <p:nvPr/>
        </p:nvSpPr>
        <p:spPr>
          <a:xfrm>
            <a:off x="6096000" y="6042815"/>
            <a:ext cx="60988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Выздоровевшие или привитые</a:t>
            </a:r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7940A5-8CA5-994E-BDB1-8C47FF2DDD3A}"/>
              </a:ext>
            </a:extLst>
          </p:cNvPr>
          <p:cNvSpPr/>
          <p:nvPr/>
        </p:nvSpPr>
        <p:spPr>
          <a:xfrm>
            <a:off x="5492151" y="1766713"/>
            <a:ext cx="603849" cy="569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636CA-6CD4-E141-A940-D64686BFE1DC}"/>
              </a:ext>
            </a:extLst>
          </p:cNvPr>
          <p:cNvSpPr/>
          <p:nvPr/>
        </p:nvSpPr>
        <p:spPr>
          <a:xfrm>
            <a:off x="1708030" y="1609526"/>
            <a:ext cx="603849" cy="569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B344A-7550-2246-BC9B-C8034F7E940C}"/>
              </a:ext>
            </a:extLst>
          </p:cNvPr>
          <p:cNvSpPr txBox="1"/>
          <p:nvPr/>
        </p:nvSpPr>
        <p:spPr>
          <a:xfrm rot="16200000">
            <a:off x="1261227" y="4542574"/>
            <a:ext cx="2363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Частота замещений, </a:t>
            </a:r>
            <a:r>
              <a:rPr lang="en-US" dirty="0"/>
              <a:t>V</a:t>
            </a:r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56141-F550-B64E-A812-438B14B0E079}"/>
              </a:ext>
            </a:extLst>
          </p:cNvPr>
          <p:cNvSpPr txBox="1"/>
          <p:nvPr/>
        </p:nvSpPr>
        <p:spPr>
          <a:xfrm rot="16200000">
            <a:off x="5188410" y="4712321"/>
            <a:ext cx="2363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Частота замещений, </a:t>
            </a:r>
            <a:r>
              <a:rPr lang="en-US" dirty="0"/>
              <a:t>V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54715-4E05-5943-BF68-31E1CD5749C5}"/>
              </a:ext>
            </a:extLst>
          </p:cNvPr>
          <p:cNvSpPr txBox="1"/>
          <p:nvPr/>
        </p:nvSpPr>
        <p:spPr>
          <a:xfrm>
            <a:off x="2311879" y="1688702"/>
            <a:ext cx="3249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Одна мутация в </a:t>
            </a:r>
            <a:r>
              <a:rPr lang="ru-RU" dirty="0" err="1"/>
              <a:t>эпитопах</a:t>
            </a:r>
            <a:r>
              <a:rPr lang="ru-RU" dirty="0"/>
              <a:t>           </a:t>
            </a:r>
            <a:endParaRPr lang="en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21F24-C4AF-D94B-B626-488EB991C48B}"/>
              </a:ext>
            </a:extLst>
          </p:cNvPr>
          <p:cNvSpPr txBox="1"/>
          <p:nvPr/>
        </p:nvSpPr>
        <p:spPr>
          <a:xfrm>
            <a:off x="6269172" y="1684960"/>
            <a:ext cx="4483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Много мутаций в </a:t>
            </a:r>
            <a:r>
              <a:rPr lang="ru-RU" dirty="0" err="1"/>
              <a:t>эпитопах</a:t>
            </a:r>
            <a:r>
              <a:rPr lang="ru-RU" dirty="0"/>
              <a:t> одновременно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6149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9114-73B0-0E4C-AD7A-38918C0F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Эффекты естественного и вакцинного иммунитета складываются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E1114-D5B3-9E47-AB46-3C9BA0705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510" y="1825625"/>
            <a:ext cx="3642980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D53B75-3731-4F46-B38C-7F1F1A321837}"/>
              </a:ext>
            </a:extLst>
          </p:cNvPr>
          <p:cNvCxnSpPr>
            <a:cxnSpLocks/>
          </p:cNvCxnSpPr>
          <p:nvPr/>
        </p:nvCxnSpPr>
        <p:spPr>
          <a:xfrm flipV="1">
            <a:off x="6496817" y="1875453"/>
            <a:ext cx="860371" cy="87899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C5D425-4258-6E4E-A4B8-71FAF5E9A16F}"/>
              </a:ext>
            </a:extLst>
          </p:cNvPr>
          <p:cNvCxnSpPr>
            <a:cxnSpLocks/>
          </p:cNvCxnSpPr>
          <p:nvPr/>
        </p:nvCxnSpPr>
        <p:spPr>
          <a:xfrm flipV="1">
            <a:off x="6501482" y="1908890"/>
            <a:ext cx="435975" cy="51085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03C4B9-BA3C-EC48-A7F0-FD6DA0480DBB}"/>
              </a:ext>
            </a:extLst>
          </p:cNvPr>
          <p:cNvCxnSpPr>
            <a:cxnSpLocks/>
          </p:cNvCxnSpPr>
          <p:nvPr/>
        </p:nvCxnSpPr>
        <p:spPr>
          <a:xfrm flipV="1">
            <a:off x="6496817" y="2977310"/>
            <a:ext cx="267877" cy="203329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49E07B-235E-3344-9E74-4011C1FFFB78}"/>
              </a:ext>
            </a:extLst>
          </p:cNvPr>
          <p:cNvSpPr txBox="1"/>
          <p:nvPr/>
        </p:nvSpPr>
        <p:spPr>
          <a:xfrm>
            <a:off x="4481099" y="5807631"/>
            <a:ext cx="57521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Выздоровевшие или привитые</a:t>
            </a:r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E6576-3151-2D4B-B90A-55A90546BD80}"/>
              </a:ext>
            </a:extLst>
          </p:cNvPr>
          <p:cNvSpPr txBox="1"/>
          <p:nvPr/>
        </p:nvSpPr>
        <p:spPr>
          <a:xfrm rot="16200000">
            <a:off x="3484160" y="3751384"/>
            <a:ext cx="2363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Частота замещений, </a:t>
            </a:r>
            <a:r>
              <a:rPr lang="en-US" dirty="0"/>
              <a:t>V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78182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FDE5-1BA3-394D-82EB-4B06AD6F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Будущее развитие дизайна вакцин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A20F-3EE5-6E48-B145-66797043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Оптимизация для обновления вектора вакцины? Не слишком старый, не слишком новый.</a:t>
            </a:r>
          </a:p>
          <a:p>
            <a:endParaRPr lang="ru-RU" sz="2000" dirty="0"/>
          </a:p>
          <a:p>
            <a:r>
              <a:rPr lang="en-US" sz="2000" dirty="0"/>
              <a:t>CTL-</a:t>
            </a:r>
            <a:r>
              <a:rPr lang="ru-RU" sz="2000" dirty="0"/>
              <a:t>вакцина: высокая средняя стоимость мутации, варьируется у разных людей</a:t>
            </a:r>
          </a:p>
          <a:p>
            <a:endParaRPr lang="ru-RU" sz="2000" dirty="0"/>
          </a:p>
          <a:p>
            <a:r>
              <a:rPr lang="ru-RU" sz="2000" dirty="0"/>
              <a:t>Живая эволюционирующая вакцина, например, на основе дефектных мешающих частиц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0432FF"/>
                </a:solidFill>
              </a:rPr>
              <a:t>Andino</a:t>
            </a:r>
            <a:r>
              <a:rPr lang="en-US" sz="1800" dirty="0">
                <a:solidFill>
                  <a:srgbClr val="0432FF"/>
                </a:solidFill>
              </a:rPr>
              <a:t> lab at UCSF Cell 2021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Weinberger lab at Gladstone Institute Cell 2021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0432FF"/>
                </a:solidFill>
              </a:rPr>
              <a:t>Vignuzzi</a:t>
            </a:r>
            <a:r>
              <a:rPr lang="en-US" sz="1800" dirty="0">
                <a:solidFill>
                  <a:srgbClr val="0432FF"/>
                </a:solidFill>
              </a:rPr>
              <a:t> lab at Pasteur Institute </a:t>
            </a:r>
          </a:p>
          <a:p>
            <a:endParaRPr lang="en-US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090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FB87-669A-5946-B000-C18F15B7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383" y="-1171484"/>
            <a:ext cx="10515600" cy="2852737"/>
          </a:xfrm>
        </p:spPr>
        <p:txBody>
          <a:bodyPr>
            <a:normAutofit/>
          </a:bodyPr>
          <a:lstStyle/>
          <a:p>
            <a:br>
              <a:rPr lang="ru-RU" dirty="0">
                <a:solidFill>
                  <a:srgbClr val="0432FF"/>
                </a:solidFill>
              </a:rPr>
            </a:br>
            <a:br>
              <a:rPr lang="ru-RU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Thank you!</a:t>
            </a:r>
            <a:endParaRPr lang="en-FR" dirty="0">
              <a:solidFill>
                <a:srgbClr val="0432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09A6C-BA36-4043-B9DD-51C68398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57200"/>
            <a:ext cx="10477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7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вируса гриппа</a:t>
            </a:r>
            <a:r>
              <a:rPr lang="en-US" dirty="0"/>
              <a:t> </a:t>
            </a:r>
            <a:r>
              <a:rPr lang="ru-RU" dirty="0"/>
              <a:t>А</a:t>
            </a:r>
            <a:endParaRPr lang="en-US" dirty="0"/>
          </a:p>
        </p:txBody>
      </p:sp>
      <p:pic>
        <p:nvPicPr>
          <p:cNvPr id="4" name="Content Placeholder 3" descr="pathogen_phylogeny_flu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8" r="-20748"/>
          <a:stretch>
            <a:fillRect/>
          </a:stretch>
        </p:blipFill>
        <p:spPr>
          <a:xfrm>
            <a:off x="1363133" y="1584672"/>
            <a:ext cx="8238067" cy="4951412"/>
          </a:xfrm>
        </p:spPr>
      </p:pic>
      <p:sp>
        <p:nvSpPr>
          <p:cNvPr id="5" name="TextBox 4"/>
          <p:cNvSpPr txBox="1"/>
          <p:nvPr/>
        </p:nvSpPr>
        <p:spPr>
          <a:xfrm>
            <a:off x="9165868" y="6123543"/>
            <a:ext cx="19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Bedford et al 2018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95875" y="2301876"/>
            <a:ext cx="1619250" cy="1952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37250" y="2524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F4A30-4C7B-BF4D-8966-1353618E7C5D}"/>
              </a:ext>
            </a:extLst>
          </p:cNvPr>
          <p:cNvSpPr txBox="1"/>
          <p:nvPr/>
        </p:nvSpPr>
        <p:spPr>
          <a:xfrm>
            <a:off x="5969887" y="6492875"/>
            <a:ext cx="5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674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E0CB5-CEF3-7B48-9666-BCF04C94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67" y="1365469"/>
            <a:ext cx="7140398" cy="3687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3E872-BD6F-7449-99FC-E8EDA3DADCD4}"/>
              </a:ext>
            </a:extLst>
          </p:cNvPr>
          <p:cNvSpPr txBox="1"/>
          <p:nvPr/>
        </p:nvSpPr>
        <p:spPr>
          <a:xfrm>
            <a:off x="632602" y="5296696"/>
            <a:ext cx="10721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Now, here, you see, it takes all the running you can do, to keep in the same place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ru-RU" sz="2000" dirty="0">
                <a:latin typeface="Times New Roman" panose="02020603050405020304" pitchFamily="18" charset="0"/>
              </a:rPr>
              <a:t>	</a:t>
            </a:r>
          </a:p>
          <a:p>
            <a:pPr algn="r"/>
            <a:r>
              <a:rPr lang="en-US" sz="2000" dirty="0">
                <a:latin typeface="Times New Roman" panose="02020603050405020304" pitchFamily="18" charset="0"/>
              </a:rPr>
              <a:t>“Through the Looking-Glass</a:t>
            </a:r>
            <a:r>
              <a:rPr lang="en-FR" sz="2000" dirty="0">
                <a:latin typeface="Times New Roman" panose="02020603050405020304" pitchFamily="18" charset="0"/>
              </a:rPr>
              <a:t>” </a:t>
            </a:r>
            <a:r>
              <a:rPr lang="ru-RU" sz="2000" dirty="0">
                <a:effectLst/>
                <a:latin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Times New Roman" panose="02020603050405020304" pitchFamily="18" charset="0"/>
              </a:rPr>
              <a:t>Lew</a:t>
            </a:r>
            <a:r>
              <a:rPr lang="en-US" sz="2000" dirty="0">
                <a:latin typeface="Times New Roman" panose="02020603050405020304" pitchFamily="18" charset="0"/>
              </a:rPr>
              <a:t>is </a:t>
            </a:r>
            <a:r>
              <a:rPr lang="en-US" sz="2000" dirty="0" err="1">
                <a:latin typeface="Times New Roman" panose="02020603050405020304" pitchFamily="18" charset="0"/>
              </a:rPr>
              <a:t>Caroll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FR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CE0BD-617C-D341-ADC4-BBF32DF2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ru-RU" dirty="0"/>
              <a:t>Эффект красной королевы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1295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lu AB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94" b="-27094"/>
          <a:stretch>
            <a:fillRect/>
          </a:stretch>
        </p:blipFill>
        <p:spPr>
          <a:xfrm>
            <a:off x="-1683440" y="364196"/>
            <a:ext cx="9209088" cy="5602287"/>
          </a:xfr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72622DCF-4654-9643-8C5F-9AC5CDECA8E5}"/>
              </a:ext>
            </a:extLst>
          </p:cNvPr>
          <p:cNvSpPr txBox="1">
            <a:spLocks/>
          </p:cNvSpPr>
          <p:nvPr/>
        </p:nvSpPr>
        <p:spPr>
          <a:xfrm>
            <a:off x="1298525" y="3494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Белок </a:t>
            </a:r>
            <a:r>
              <a:rPr lang="ru-RU" dirty="0" err="1"/>
              <a:t>гемаглютинин</a:t>
            </a:r>
            <a:r>
              <a:rPr lang="en-US" dirty="0"/>
              <a:t> </a:t>
            </a:r>
            <a:r>
              <a:rPr lang="ru-RU" dirty="0"/>
              <a:t>вируса гриппа </a:t>
            </a:r>
            <a:r>
              <a:rPr lang="en-US" dirty="0"/>
              <a:t>A</a:t>
            </a:r>
            <a:br>
              <a:rPr lang="en-FR" dirty="0"/>
            </a:br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86664D-5AE1-F948-A88D-4922E2B1DCD8}"/>
              </a:ext>
            </a:extLst>
          </p:cNvPr>
          <p:cNvSpPr/>
          <p:nvPr/>
        </p:nvSpPr>
        <p:spPr>
          <a:xfrm>
            <a:off x="-1989585" y="1397000"/>
            <a:ext cx="5029200" cy="435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3BAF3C-8DE4-3141-BFEF-CF1490A636F9}"/>
              </a:ext>
            </a:extLst>
          </p:cNvPr>
          <p:cNvSpPr/>
          <p:nvPr/>
        </p:nvSpPr>
        <p:spPr>
          <a:xfrm>
            <a:off x="1536710" y="891517"/>
            <a:ext cx="4156726" cy="1339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7067" y="5303701"/>
            <a:ext cx="12192000" cy="1325563"/>
          </a:xfrm>
        </p:spPr>
        <p:txBody>
          <a:bodyPr>
            <a:normAutofit/>
          </a:bodyPr>
          <a:lstStyle/>
          <a:p>
            <a:r>
              <a:rPr lang="ru-RU" sz="2800" dirty="0" err="1"/>
              <a:t>Эпитопы</a:t>
            </a:r>
            <a:r>
              <a:rPr lang="ru-RU" sz="2800" dirty="0"/>
              <a:t> (но не </a:t>
            </a:r>
            <a:r>
              <a:rPr lang="en-US" sz="2800" dirty="0"/>
              <a:t>RBS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быстро эволюционируют</a:t>
            </a:r>
            <a:r>
              <a:rPr lang="en-US" sz="2800" dirty="0"/>
              <a:t>: </a:t>
            </a:r>
            <a:br>
              <a:rPr lang="ru-RU" sz="2800" dirty="0"/>
            </a:br>
            <a:r>
              <a:rPr lang="ru-RU" sz="2800" dirty="0"/>
              <a:t>низкая цена мутации иммунного ускользания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03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2D729-97CE-464D-9D76-45BDA22EE9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1257" y="-304800"/>
            <a:ext cx="10791155" cy="606116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21311-4EC7-064F-B4E9-C4EC85A03484}"/>
              </a:ext>
            </a:extLst>
          </p:cNvPr>
          <p:cNvSpPr txBox="1"/>
          <p:nvPr/>
        </p:nvSpPr>
        <p:spPr>
          <a:xfrm>
            <a:off x="725714" y="6040937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432FF"/>
                </a:solidFill>
              </a:rPr>
              <a:t>Trevor Bedford https://</a:t>
            </a:r>
            <a:r>
              <a:rPr lang="en-GB" dirty="0" err="1">
                <a:solidFill>
                  <a:srgbClr val="0432FF"/>
                </a:solidFill>
              </a:rPr>
              <a:t>www.youtube.com</a:t>
            </a:r>
            <a:r>
              <a:rPr lang="en-GB" dirty="0">
                <a:solidFill>
                  <a:srgbClr val="0432FF"/>
                </a:solidFill>
              </a:rPr>
              <a:t>/</a:t>
            </a:r>
            <a:r>
              <a:rPr lang="en-GB" dirty="0" err="1">
                <a:solidFill>
                  <a:srgbClr val="0432FF"/>
                </a:solidFill>
              </a:rPr>
              <a:t>watch?v</a:t>
            </a:r>
            <a:r>
              <a:rPr lang="en-GB" dirty="0">
                <a:solidFill>
                  <a:srgbClr val="0432FF"/>
                </a:solidFill>
              </a:rPr>
              <a:t>=Men9WDWvK9E</a:t>
            </a:r>
            <a:endParaRPr lang="en-FR" dirty="0">
              <a:solidFill>
                <a:srgbClr val="0432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B8A699-031A-D846-ABCC-E40DBB406DD6}"/>
              </a:ext>
            </a:extLst>
          </p:cNvPr>
          <p:cNvSpPr/>
          <p:nvPr/>
        </p:nvSpPr>
        <p:spPr>
          <a:xfrm>
            <a:off x="725713" y="-159656"/>
            <a:ext cx="10189029" cy="241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34357-C277-204B-9C31-3EF44A7B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Белок </a:t>
            </a:r>
            <a:r>
              <a:rPr lang="ru-RU" dirty="0" err="1"/>
              <a:t>Спайк</a:t>
            </a:r>
            <a:r>
              <a:rPr lang="en-US" dirty="0"/>
              <a:t> SARS CoV-2</a:t>
            </a:r>
            <a:br>
              <a:rPr lang="en-FR" dirty="0"/>
            </a:b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90657-FC6B-324B-B0B0-09F244CA25CF}"/>
              </a:ext>
            </a:extLst>
          </p:cNvPr>
          <p:cNvSpPr txBox="1"/>
          <p:nvPr/>
        </p:nvSpPr>
        <p:spPr>
          <a:xfrm>
            <a:off x="4245202" y="245003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Epitope</a:t>
            </a:r>
            <a:endParaRPr lang="en-FR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F67E0-FB3E-0542-B83A-DB71EE58E68B}"/>
              </a:ext>
            </a:extLst>
          </p:cNvPr>
          <p:cNvSpPr txBox="1"/>
          <p:nvPr/>
        </p:nvSpPr>
        <p:spPr>
          <a:xfrm>
            <a:off x="2277240" y="3882904"/>
            <a:ext cx="14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Epitope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80B32-E277-A442-BF1F-134AB7957F8E}"/>
              </a:ext>
            </a:extLst>
          </p:cNvPr>
          <p:cNvSpPr txBox="1"/>
          <p:nvPr/>
        </p:nvSpPr>
        <p:spPr>
          <a:xfrm>
            <a:off x="1995728" y="3012006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Epitope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13A232-0686-B540-BDAF-C41A149D6AC1}"/>
              </a:ext>
            </a:extLst>
          </p:cNvPr>
          <p:cNvSpPr txBox="1"/>
          <p:nvPr/>
        </p:nvSpPr>
        <p:spPr>
          <a:xfrm>
            <a:off x="2362573" y="4252236"/>
            <a:ext cx="14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Epitope</a:t>
            </a:r>
            <a:endParaRPr lang="en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3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rgbClr val="0432FF"/>
                </a:solidFill>
              </a:rPr>
              <a:t>Какие биологические параметры определяют скорость эволюции </a:t>
            </a:r>
            <a:r>
              <a:rPr lang="ru-RU" dirty="0" err="1">
                <a:solidFill>
                  <a:srgbClr val="0432FF"/>
                </a:solidFill>
              </a:rPr>
              <a:t>эпитопов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ru-RU" dirty="0">
                <a:solidFill>
                  <a:srgbClr val="0432FF"/>
                </a:solidFill>
              </a:rPr>
              <a:t>долю зараженных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ru-RU" dirty="0">
                <a:solidFill>
                  <a:srgbClr val="0432FF"/>
                </a:solidFill>
              </a:rPr>
              <a:t>и время до ближайшего общего предка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ru-RU" dirty="0">
                <a:solidFill>
                  <a:srgbClr val="0432FF"/>
                </a:solidFill>
              </a:rPr>
              <a:t>вируса</a:t>
            </a:r>
            <a:r>
              <a:rPr lang="en-US" dirty="0">
                <a:solidFill>
                  <a:srgbClr val="0432FF"/>
                </a:solidFill>
              </a:rPr>
              <a:t>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0B78-B3BC-7840-ACE3-D0077E86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500061"/>
            <a:ext cx="9750287" cy="1325563"/>
          </a:xfrm>
        </p:spPr>
        <p:txBody>
          <a:bodyPr/>
          <a:lstStyle/>
          <a:p>
            <a:r>
              <a:rPr lang="ru-RU" dirty="0"/>
              <a:t>Упрощения и допущения 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1527-AFBA-AA47-8AB5-C5FBAD75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71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ru-RU" dirty="0"/>
              <a:t>Расположение всех </a:t>
            </a:r>
            <a:r>
              <a:rPr lang="ru-RU" dirty="0" err="1"/>
              <a:t>эпитопов</a:t>
            </a:r>
            <a:r>
              <a:rPr lang="ru-RU" dirty="0"/>
              <a:t> нейтрализующего ответа в геномах разных людей одинаково</a:t>
            </a:r>
          </a:p>
          <a:p>
            <a:pPr>
              <a:lnSpc>
                <a:spcPct val="160000"/>
              </a:lnSpc>
            </a:pPr>
            <a:r>
              <a:rPr lang="ru-RU" dirty="0"/>
              <a:t>Число и </a:t>
            </a:r>
            <a:r>
              <a:rPr lang="ru-RU" dirty="0" err="1"/>
              <a:t>авидность</a:t>
            </a:r>
            <a:r>
              <a:rPr lang="ru-RU" dirty="0"/>
              <a:t> </a:t>
            </a:r>
            <a:r>
              <a:rPr lang="en-US" dirty="0"/>
              <a:t>B </a:t>
            </a:r>
            <a:r>
              <a:rPr lang="ru-RU" dirty="0"/>
              <a:t>клеток памяти у всех выздоровевших индивидуумов одинаковы </a:t>
            </a:r>
          </a:p>
          <a:p>
            <a:pPr>
              <a:lnSpc>
                <a:spcPct val="160000"/>
              </a:lnSpc>
            </a:pPr>
            <a:r>
              <a:rPr lang="ru-RU" dirty="0"/>
              <a:t>Каждое заражение оставляет</a:t>
            </a:r>
            <a:r>
              <a:rPr lang="en-US" dirty="0"/>
              <a:t> B</a:t>
            </a:r>
            <a:r>
              <a:rPr lang="ru-RU" dirty="0"/>
              <a:t> клетки памяти, соответствующие единственной геномной последовательности вируса</a:t>
            </a:r>
          </a:p>
          <a:p>
            <a:pPr>
              <a:lnSpc>
                <a:spcPct val="160000"/>
              </a:lnSpc>
            </a:pPr>
            <a:r>
              <a:rPr lang="ru-RU" dirty="0"/>
              <a:t>Важна только память о последнем заражении</a:t>
            </a:r>
          </a:p>
          <a:p>
            <a:pPr>
              <a:lnSpc>
                <a:spcPct val="160000"/>
              </a:lnSpc>
            </a:pPr>
            <a:r>
              <a:rPr lang="ru-RU" dirty="0"/>
              <a:t>Уменьшением передачи вируса из-за мутации </a:t>
            </a:r>
            <a:r>
              <a:rPr lang="ru-RU" dirty="0" err="1"/>
              <a:t>эпитопа</a:t>
            </a:r>
            <a:r>
              <a:rPr lang="ru-RU" dirty="0"/>
              <a:t> можно пренебречь</a:t>
            </a:r>
          </a:p>
          <a:p>
            <a:pPr>
              <a:lnSpc>
                <a:spcPct val="160000"/>
              </a:lnSpc>
            </a:pPr>
            <a:r>
              <a:rPr lang="ru-RU" dirty="0"/>
              <a:t>Потеря распознавания на каждую мутацию </a:t>
            </a:r>
            <a:r>
              <a:rPr lang="ru-RU" dirty="0" err="1"/>
              <a:t>эпитопа</a:t>
            </a:r>
            <a:r>
              <a:rPr lang="ru-RU" dirty="0"/>
              <a:t> мала, но не </a:t>
            </a:r>
            <a:r>
              <a:rPr lang="ru-RU" dirty="0" err="1"/>
              <a:t>пренебрежима</a:t>
            </a:r>
            <a:r>
              <a:rPr lang="ru-RU" dirty="0"/>
              <a:t>.</a:t>
            </a:r>
          </a:p>
          <a:p>
            <a:pPr>
              <a:lnSpc>
                <a:spcPct val="160000"/>
              </a:lnSpc>
            </a:pPr>
            <a:r>
              <a:rPr lang="ru-RU" dirty="0"/>
              <a:t>Каждый взрослый человек был инфицирован хотя бы один раз (длительная пандемия).</a:t>
            </a:r>
          </a:p>
          <a:p>
            <a:pPr>
              <a:lnSpc>
                <a:spcPct val="160000"/>
              </a:lnSpc>
            </a:pPr>
            <a:r>
              <a:rPr lang="ru-RU" dirty="0"/>
              <a:t>Долгосрочная эволюция, отсутствие сезонных колебаний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77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1393</Words>
  <Application>Microsoft Macintosh PowerPoint</Application>
  <PresentationFormat>Widescreen</PresentationFormat>
  <Paragraphs>240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Apple Chancery</vt:lpstr>
      <vt:lpstr>Arial</vt:lpstr>
      <vt:lpstr>Calibri</vt:lpstr>
      <vt:lpstr>Calibri Light</vt:lpstr>
      <vt:lpstr>Cambria</vt:lpstr>
      <vt:lpstr>Symbol</vt:lpstr>
      <vt:lpstr>Times New Roman</vt:lpstr>
      <vt:lpstr>Office Theme</vt:lpstr>
      <vt:lpstr>Антигенная эволюция респираторных вирусов и последствия вакцинации  </vt:lpstr>
      <vt:lpstr>PowerPoint Presentation</vt:lpstr>
      <vt:lpstr>Быстро эволюционирующие вирусы</vt:lpstr>
      <vt:lpstr>Эволюция вируса гриппа А</vt:lpstr>
      <vt:lpstr>Эффект красной королевы</vt:lpstr>
      <vt:lpstr>Эпитопы (но не RBS) быстро эволюционируют:  низкая цена мутации иммунного ускользания</vt:lpstr>
      <vt:lpstr>Белок Спайк SARS CoV-2 </vt:lpstr>
      <vt:lpstr>Вопрос:</vt:lpstr>
      <vt:lpstr>Упрощения и допущения </vt:lpstr>
      <vt:lpstr>Нормализованная вероятность передачи вируса является функцией генетического расстояния между новым и старым вирусом </vt:lpstr>
      <vt:lpstr>Модель типа «зараженные-выздоровевшие»</vt:lpstr>
      <vt:lpstr>Traveling wave solution of the two equations</vt:lpstr>
      <vt:lpstr>Анализ и моделирование согласуются</vt:lpstr>
      <vt:lpstr>Бегущая волна</vt:lpstr>
      <vt:lpstr>Осталось найти:</vt:lpstr>
      <vt:lpstr>Adding the factor of mutation</vt:lpstr>
      <vt:lpstr>PowerPoint Presentation</vt:lpstr>
      <vt:lpstr>Средний коэффициент отбора</vt:lpstr>
      <vt:lpstr>Зависимость от формы K(x)</vt:lpstr>
      <vt:lpstr>Вывод 1: иммунная память населения создает эффективный коэффициент отбора</vt:lpstr>
      <vt:lpstr>Однолокусные и многолокусныe эволюции déjà vu!</vt:lpstr>
      <vt:lpstr>Анализ подтвержден моделированием</vt:lpstr>
      <vt:lpstr>Среднее время до появления самого последнего общего предка для случайной пары вирусных геномов</vt:lpstr>
      <vt:lpstr>Экспериментальное подтверждение №1</vt:lpstr>
      <vt:lpstr>Результаты и примерка</vt:lpstr>
      <vt:lpstr>Экспериментальное подтверждение №2</vt:lpstr>
      <vt:lpstr>Дерево и 2D-плоскость: 1D-путь формируется автоматически</vt:lpstr>
      <vt:lpstr>Множественные измерения: почему петли и старые ячейки памяти не важны</vt:lpstr>
      <vt:lpstr>Влияние вакцинации на эволюцию эпитопа</vt:lpstr>
      <vt:lpstr>Влияние вакцинации на иммунное давление (предположение)</vt:lpstr>
      <vt:lpstr>Влияние вакцины на иммунное давление преодолевает сокращение инфицированного населения</vt:lpstr>
      <vt:lpstr>Эффекты естественного и вакцинного иммунитета складываются</vt:lpstr>
      <vt:lpstr>Будущее развитие дизайна вакцин</vt:lpstr>
      <vt:lpstr>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остановить Красную Королеву </dc:title>
  <dc:creator>ivan4995@gmail.com</dc:creator>
  <cp:lastModifiedBy>ivan4995@gmail.com</cp:lastModifiedBy>
  <cp:revision>209</cp:revision>
  <dcterms:created xsi:type="dcterms:W3CDTF">2022-03-01T08:00:44Z</dcterms:created>
  <dcterms:modified xsi:type="dcterms:W3CDTF">2025-01-27T08:02:40Z</dcterms:modified>
</cp:coreProperties>
</file>